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366" autoAdjust="0"/>
  </p:normalViewPr>
  <p:slideViewPr>
    <p:cSldViewPr snapToGrid="0" snapToObjects="1">
      <p:cViewPr varScale="1">
        <p:scale>
          <a:sx n="35" d="100"/>
          <a:sy n="35" d="100"/>
        </p:scale>
        <p:origin x="64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A3600-8835-0D4D-B293-8F639C7F138C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CA4D1-4CF0-5C45-A253-A585CFB7B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99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Endoscopic imaging of 4 adult patients with </a:t>
            </a:r>
            <a:r>
              <a:rPr lang="en-US" dirty="0" err="1" smtClean="0"/>
              <a:t>eosinophilic</a:t>
            </a:r>
            <a:r>
              <a:rPr lang="en-US" dirty="0" smtClean="0"/>
              <a:t> esophagitis. Panels A and B illustrate remodeling changes of esophageal rings and stricture. Panels C and D illustrate esophageal mural tears that occurred following esophageal dilation likely indicative of diffuse loss of esophageal elasticity.</a:t>
            </a:r>
            <a:endParaRPr lang="ru-RU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CA4D1-4CF0-5C45-A253-A585CFB7BDE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761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Radiologic imaging in </a:t>
            </a:r>
            <a:r>
              <a:rPr lang="en-US" dirty="0" err="1" smtClean="0"/>
              <a:t>eosinophilic</a:t>
            </a:r>
            <a:r>
              <a:rPr lang="en-US" dirty="0" smtClean="0"/>
              <a:t> esophagitis. Barium </a:t>
            </a:r>
            <a:r>
              <a:rPr lang="en-US" dirty="0" err="1" smtClean="0"/>
              <a:t>esophagram</a:t>
            </a:r>
            <a:r>
              <a:rPr lang="en-US" dirty="0" smtClean="0"/>
              <a:t> in </a:t>
            </a:r>
            <a:r>
              <a:rPr lang="en-US" dirty="0" err="1" smtClean="0"/>
              <a:t>eosinophilic</a:t>
            </a:r>
            <a:r>
              <a:rPr lang="en-US" dirty="0" smtClean="0"/>
              <a:t> esophagitis. Panel A depicts a normal caliber esophagus in a patient with </a:t>
            </a:r>
            <a:r>
              <a:rPr lang="en-US" dirty="0" err="1" smtClean="0"/>
              <a:t>gastroesophageal</a:t>
            </a:r>
            <a:r>
              <a:rPr lang="en-US" dirty="0" smtClean="0"/>
              <a:t> reflux disease. Panel B shows an over 50% reduction in luminal diameter of the entire esophagus in an adult with </a:t>
            </a:r>
            <a:r>
              <a:rPr lang="en-US" dirty="0" err="1" smtClean="0"/>
              <a:t>eosinophilic</a:t>
            </a:r>
            <a:r>
              <a:rPr lang="en-US" dirty="0" smtClean="0"/>
              <a:t> esophagitis, a manifestation referred to as a narrow or small caliber esophagus.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CA4D1-4CF0-5C45-A253-A585CFB7BDE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278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Pathomechanisms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eosinophilic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esophagitis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Epithelial barrier impairment develops due to genetic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position and in consequence of re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ux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food intake.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allergens and microbial antigens cause activation of the in-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acquired immune system.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Eosinophils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degranulate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release toxic proteins, and generate extracellular DNA traps, which serve as a defense system but also cause tissue damage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releasing cytokines,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eosinophils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modulate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promote its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chroni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ultimately with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brosis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all of which, in turn, have negative effects on skin barrier function.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PAR- 2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protease-activated receptor 2,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TLR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toll-like receptor,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DC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dritic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cell,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interleukin,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TSLP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thymic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stromal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lymphopoietin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TGF-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β transforming growth factor-beta,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IgE</a:t>
            </a:r>
            <a:r>
              <a:rPr lang="en-US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immunoglobulin E </a:t>
            </a:r>
            <a:endParaRPr lang="en-US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31677-29D0-1249-9300-527ECFB01ED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706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31677-29D0-1249-9300-527ECFB01ED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261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Proposed allergic mechanisms involved in the pathogenesis of </a:t>
            </a:r>
            <a:r>
              <a:rPr lang="en-US" dirty="0" err="1" smtClean="0"/>
              <a:t>Eosinophilic</a:t>
            </a:r>
            <a:r>
              <a:rPr lang="en-US" dirty="0" smtClean="0"/>
              <a:t> Esophagitis (</a:t>
            </a:r>
            <a:r>
              <a:rPr lang="en-US" dirty="0" err="1" smtClean="0"/>
              <a:t>EoE</a:t>
            </a:r>
            <a:r>
              <a:rPr lang="en-US" dirty="0" smtClean="0"/>
              <a:t>). TOP: Proposed mechanism of allergic sensitization in </a:t>
            </a:r>
            <a:r>
              <a:rPr lang="en-US" dirty="0" err="1" smtClean="0"/>
              <a:t>EoE</a:t>
            </a:r>
            <a:r>
              <a:rPr lang="en-US" dirty="0" smtClean="0"/>
              <a:t>. In the presence of epithelial injury, TSLP production is elicited from epithelium. This primes basophils to produce IL-4 which promotes allergic sensitization after antigen presentation to a naïve T-cell which generates antigen-specific Th2 cells. BOTTOM: Proposed mucosal response in </a:t>
            </a:r>
            <a:r>
              <a:rPr lang="en-US" dirty="0" err="1" smtClean="0"/>
              <a:t>EoE</a:t>
            </a:r>
            <a:r>
              <a:rPr lang="en-US" dirty="0" smtClean="0"/>
              <a:t>. </a:t>
            </a:r>
            <a:r>
              <a:rPr lang="en-US" dirty="0" err="1" smtClean="0"/>
              <a:t>Subsequet</a:t>
            </a:r>
            <a:r>
              <a:rPr lang="en-US" dirty="0" smtClean="0"/>
              <a:t> antigen challenge leads to recruitment and expansion of Th2 cells which secrete IL-5 and IL-13, both critical in the recruitment of </a:t>
            </a:r>
            <a:r>
              <a:rPr lang="en-US" dirty="0" err="1" smtClean="0"/>
              <a:t>eosinophils</a:t>
            </a:r>
            <a:r>
              <a:rPr lang="en-US" dirty="0" smtClean="0"/>
              <a:t> and remodeling of the esophagus. Th2 cells locally promote class-switching of B-cells to produce antigen-specific </a:t>
            </a:r>
            <a:r>
              <a:rPr lang="en-US" dirty="0" err="1" smtClean="0"/>
              <a:t>IgE</a:t>
            </a:r>
            <a:r>
              <a:rPr lang="en-US" dirty="0" smtClean="0"/>
              <a:t>, which binds to the surface of mast cells. Activation of mast cells leads to the </a:t>
            </a:r>
            <a:r>
              <a:rPr lang="en-US" dirty="0" err="1" smtClean="0"/>
              <a:t>releast</a:t>
            </a:r>
            <a:r>
              <a:rPr lang="en-US" dirty="0" smtClean="0"/>
              <a:t> of pro-inflammatory mediators such as TGF-β, which promotes remodeling and enhances muscle cell contractility.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31677-29D0-1249-9300-527ECFB01ED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837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E702-282A-F84C-AFD3-DBDCA9D9FC44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3641F-A7FA-694F-B7B8-D2816FE44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374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E702-282A-F84C-AFD3-DBDCA9D9FC44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3641F-A7FA-694F-B7B8-D2816FE44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155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E702-282A-F84C-AFD3-DBDCA9D9FC44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3641F-A7FA-694F-B7B8-D2816FE44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4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E702-282A-F84C-AFD3-DBDCA9D9FC44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3641F-A7FA-694F-B7B8-D2816FE44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853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E702-282A-F84C-AFD3-DBDCA9D9FC44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3641F-A7FA-694F-B7B8-D2816FE44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77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E702-282A-F84C-AFD3-DBDCA9D9FC44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3641F-A7FA-694F-B7B8-D2816FE44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563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E702-282A-F84C-AFD3-DBDCA9D9FC44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3641F-A7FA-694F-B7B8-D2816FE44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00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E702-282A-F84C-AFD3-DBDCA9D9FC44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3641F-A7FA-694F-B7B8-D2816FE44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702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E702-282A-F84C-AFD3-DBDCA9D9FC44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3641F-A7FA-694F-B7B8-D2816FE44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717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E702-282A-F84C-AFD3-DBDCA9D9FC44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3641F-A7FA-694F-B7B8-D2816FE44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595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E702-282A-F84C-AFD3-DBDCA9D9FC44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3641F-A7FA-694F-B7B8-D2816FE44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983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6E702-282A-F84C-AFD3-DBDCA9D9FC44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3641F-A7FA-694F-B7B8-D2816FE44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68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87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50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41" b="40558" l="0" r="60000">
                        <a14:foregroundMark x1="25000" y1="17744" x2="25000" y2="17744"/>
                        <a14:foregroundMark x1="32000" y1="12041" x2="32000" y2="12041"/>
                        <a14:foregroundMark x1="17333" y1="17237" x2="17333" y2="17237"/>
                        <a14:foregroundMark x1="3778" y1="25856" x2="3778" y2="25856"/>
                        <a14:foregroundMark x1="3444" y1="21546" x2="3444" y2="21546"/>
                        <a14:foregroundMark x1="31333" y1="26109" x2="31333" y2="26109"/>
                        <a14:foregroundMark x1="26889" y1="28771" x2="26889" y2="28771"/>
                        <a14:foregroundMark x1="32222" y1="29151" x2="32222" y2="29151"/>
                        <a14:foregroundMark x1="51444" y1="17744" x2="51444" y2="17744"/>
                        <a14:foregroundMark x1="47889" y1="15970" x2="47889" y2="15970"/>
                        <a14:foregroundMark x1="48667" y1="24588" x2="48667" y2="24588"/>
                        <a14:foregroundMark x1="51222" y1="25095" x2="51222" y2="25095"/>
                        <a14:foregroundMark x1="53333" y1="27503" x2="53333" y2="27503"/>
                        <a14:foregroundMark x1="44111" y1="25222" x2="44111" y2="25222"/>
                        <a14:foregroundMark x1="38111" y1="27883" x2="38111" y2="27883"/>
                        <a14:foregroundMark x1="55111" y1="26616" x2="55111" y2="26616"/>
                        <a14:foregroundMark x1="2778" y1="30418" x2="2778" y2="30418"/>
                        <a14:foregroundMark x1="17889" y1="17871" x2="17889" y2="17871"/>
                        <a14:foregroundMark x1="19111" y1="18124" x2="19111" y2="18124"/>
                        <a14:backgroundMark x1="5556" y1="10266" x2="5556" y2="10266"/>
                        <a14:backgroundMark x1="4778" y1="21293" x2="4778" y2="21293"/>
                        <a14:backgroundMark x1="6000" y1="19265" x2="6000" y2="19265"/>
                        <a14:backgroundMark x1="2444" y1="15589" x2="2444" y2="15589"/>
                        <a14:backgroundMark x1="55222" y1="24208" x2="55222" y2="24208"/>
                      </a14:backgroundRemoval>
                    </a14:imgEffect>
                  </a14:imgLayer>
                </a14:imgProps>
              </a:ext>
            </a:extLst>
          </a:blip>
          <a:srcRect t="-1" r="33299" b="60017"/>
          <a:stretch/>
        </p:blipFill>
        <p:spPr>
          <a:xfrm>
            <a:off x="120952" y="229808"/>
            <a:ext cx="8807199" cy="4959049"/>
          </a:xfrm>
          <a:prstGeom prst="rect">
            <a:avLst/>
          </a:prstGeom>
          <a:ln>
            <a:noFill/>
          </a:ln>
        </p:spPr>
      </p:pic>
      <p:sp>
        <p:nvSpPr>
          <p:cNvPr id="3" name="Дуга 2"/>
          <p:cNvSpPr/>
          <p:nvPr/>
        </p:nvSpPr>
        <p:spPr>
          <a:xfrm>
            <a:off x="527352" y="3580190"/>
            <a:ext cx="7709505" cy="1451429"/>
          </a:xfrm>
          <a:prstGeom prst="arc">
            <a:avLst>
              <a:gd name="adj1" fmla="val 21584789"/>
              <a:gd name="adj2" fmla="val 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0952" y="221917"/>
            <a:ext cx="244807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/>
              <a:t>Антигенпрезентирующая</a:t>
            </a:r>
            <a:r>
              <a:rPr lang="ru-RU" sz="1600" b="1" dirty="0" smtClean="0"/>
              <a:t> дендритная клетка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7352" y="3617547"/>
            <a:ext cx="1127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Антигены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7596" y="2120275"/>
            <a:ext cx="6599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Th0 CD4+</a:t>
            </a: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96506" y="1282582"/>
            <a:ext cx="13821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Презентация антигена</a:t>
            </a:r>
            <a:endParaRPr lang="ru-RU" sz="1600" b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569029" y="1822773"/>
            <a:ext cx="336187" cy="37356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414103" y="2874365"/>
            <a:ext cx="308867" cy="59696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3722970" y="2017242"/>
            <a:ext cx="395451" cy="1908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087477" y="1526214"/>
            <a:ext cx="62895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/>
              <a:t>Th</a:t>
            </a:r>
            <a:r>
              <a:rPr lang="ru-RU" sz="1600" b="1" dirty="0" smtClean="0"/>
              <a:t>1</a:t>
            </a:r>
            <a:r>
              <a:rPr lang="en-US" sz="1600" b="1" dirty="0" smtClean="0"/>
              <a:t> </a:t>
            </a:r>
            <a:r>
              <a:rPr lang="en-US" sz="1600" b="1" dirty="0"/>
              <a:t>CD4+</a:t>
            </a:r>
            <a:endParaRPr lang="ru-RU" sz="1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458524" y="3580190"/>
            <a:ext cx="62895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/>
              <a:t>Th</a:t>
            </a:r>
            <a:r>
              <a:rPr lang="ru-RU" sz="1600" b="1" dirty="0"/>
              <a:t>2</a:t>
            </a:r>
            <a:r>
              <a:rPr lang="en-US" sz="1600" b="1" dirty="0" smtClean="0"/>
              <a:t> </a:t>
            </a:r>
            <a:r>
              <a:rPr lang="en-US" sz="1600" b="1" dirty="0"/>
              <a:t>CD4+</a:t>
            </a:r>
            <a:endParaRPr lang="ru-RU" sz="16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13476" y="3486195"/>
            <a:ext cx="423333" cy="4205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022826" y="3580190"/>
            <a:ext cx="7885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В-лимф</a:t>
            </a:r>
            <a:endParaRPr lang="ru-RU" sz="1400" b="1" dirty="0"/>
          </a:p>
        </p:txBody>
      </p:sp>
      <p:sp>
        <p:nvSpPr>
          <p:cNvPr id="16" name="Круговая стрелка 15"/>
          <p:cNvSpPr/>
          <p:nvPr/>
        </p:nvSpPr>
        <p:spPr>
          <a:xfrm>
            <a:off x="3722970" y="3050767"/>
            <a:ext cx="607125" cy="529423"/>
          </a:xfrm>
          <a:prstGeom prst="circular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42468" y="2751217"/>
            <a:ext cx="915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IL-4,</a:t>
            </a:r>
            <a:r>
              <a:rPr lang="ru-RU" sz="1600" b="1" dirty="0" smtClean="0"/>
              <a:t>5</a:t>
            </a:r>
            <a:r>
              <a:rPr lang="en-US" sz="1600" b="1" dirty="0" smtClean="0"/>
              <a:t>,13</a:t>
            </a:r>
            <a:endParaRPr lang="ru-RU" sz="1600" b="1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4856236" y="4024717"/>
            <a:ext cx="465669" cy="1402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09676" y="3716940"/>
            <a:ext cx="9836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Синтез </a:t>
            </a:r>
            <a:r>
              <a:rPr lang="en-US" sz="1600" b="1" dirty="0" err="1" smtClean="0"/>
              <a:t>Ig</a:t>
            </a:r>
            <a:r>
              <a:rPr lang="en-US" b="1" dirty="0" err="1" smtClean="0"/>
              <a:t>E</a:t>
            </a:r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084520" y="1147710"/>
            <a:ext cx="11505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/>
              <a:t>Мастоцит</a:t>
            </a:r>
            <a:endParaRPr lang="ru-RU" sz="1600" b="1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7875863" y="1867358"/>
            <a:ext cx="360994" cy="2436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875863" y="2466990"/>
            <a:ext cx="36099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7858343" y="2751217"/>
            <a:ext cx="378514" cy="1231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Изображение 39"/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41" b="40558" l="0" r="60000">
                        <a14:foregroundMark x1="25000" y1="17744" x2="25000" y2="17744"/>
                        <a14:foregroundMark x1="32000" y1="12041" x2="32000" y2="12041"/>
                        <a14:foregroundMark x1="17333" y1="17237" x2="17333" y2="17237"/>
                        <a14:foregroundMark x1="3778" y1="25856" x2="3778" y2="25856"/>
                        <a14:foregroundMark x1="3444" y1="21546" x2="3444" y2="21546"/>
                        <a14:foregroundMark x1="31333" y1="26109" x2="31333" y2="26109"/>
                        <a14:foregroundMark x1="26889" y1="28771" x2="26889" y2="28771"/>
                        <a14:foregroundMark x1="32222" y1="29151" x2="32222" y2="29151"/>
                        <a14:foregroundMark x1="51444" y1="17744" x2="51444" y2="17744"/>
                        <a14:foregroundMark x1="47889" y1="15970" x2="47889" y2="15970"/>
                        <a14:foregroundMark x1="48667" y1="24588" x2="48667" y2="24588"/>
                        <a14:foregroundMark x1="51222" y1="25095" x2="51222" y2="25095"/>
                        <a14:foregroundMark x1="53333" y1="27503" x2="53333" y2="27503"/>
                        <a14:foregroundMark x1="44111" y1="25222" x2="44111" y2="25222"/>
                        <a14:foregroundMark x1="38111" y1="27883" x2="38111" y2="27883"/>
                        <a14:foregroundMark x1="55111" y1="26616" x2="55111" y2="26616"/>
                        <a14:foregroundMark x1="2778" y1="30418" x2="2778" y2="30418"/>
                        <a14:foregroundMark x1="17889" y1="17871" x2="17889" y2="17871"/>
                        <a14:foregroundMark x1="19111" y1="18124" x2="19111" y2="18124"/>
                        <a14:foregroundMark x1="31444" y1="28644" x2="31444" y2="28644"/>
                        <a14:backgroundMark x1="5556" y1="10266" x2="5556" y2="10266"/>
                        <a14:backgroundMark x1="4778" y1="21293" x2="4778" y2="21293"/>
                        <a14:backgroundMark x1="6000" y1="19265" x2="6000" y2="19265"/>
                        <a14:backgroundMark x1="2444" y1="15589" x2="2444" y2="15589"/>
                        <a14:backgroundMark x1="55222" y1="24208" x2="55222" y2="24208"/>
                        <a14:backgroundMark x1="29222" y1="31305" x2="29222" y2="31305"/>
                        <a14:backgroundMark x1="29222" y1="26616" x2="29222" y2="26616"/>
                        <a14:backgroundMark x1="29889" y1="31432" x2="29889" y2="31432"/>
                        <a14:backgroundMark x1="28889" y1="32066" x2="28889" y2="32066"/>
                        <a14:backgroundMark x1="28889" y1="30038" x2="28889" y2="30038"/>
                        <a14:backgroundMark x1="28889" y1="27250" x2="28889" y2="27250"/>
                      </a14:backgroundRemoval>
                    </a14:imgEffect>
                  </a14:imgLayer>
                </a14:imgProps>
              </a:ext>
            </a:extLst>
          </a:blip>
          <a:srcRect l="29191" t="24839" r="63391" b="67501"/>
          <a:stretch/>
        </p:blipFill>
        <p:spPr>
          <a:xfrm>
            <a:off x="5013476" y="4167097"/>
            <a:ext cx="1188031" cy="872986"/>
          </a:xfrm>
          <a:prstGeom prst="rect">
            <a:avLst/>
          </a:prstGeom>
          <a:ln>
            <a:noFill/>
          </a:ln>
        </p:spPr>
      </p:pic>
      <p:sp>
        <p:nvSpPr>
          <p:cNvPr id="41" name="Прямоугольник 40"/>
          <p:cNvSpPr/>
          <p:nvPr/>
        </p:nvSpPr>
        <p:spPr>
          <a:xfrm>
            <a:off x="5013476" y="4430537"/>
            <a:ext cx="11006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/>
              <a:t>Плазмоцит</a:t>
            </a:r>
            <a:endParaRPr lang="ru-RU" sz="1400" b="1" dirty="0"/>
          </a:p>
        </p:txBody>
      </p:sp>
      <p:cxnSp>
        <p:nvCxnSpPr>
          <p:cNvPr id="42" name="Прямая со стрелкой 41"/>
          <p:cNvCxnSpPr/>
          <p:nvPr/>
        </p:nvCxnSpPr>
        <p:spPr>
          <a:xfrm flipV="1">
            <a:off x="5640485" y="3614257"/>
            <a:ext cx="199223" cy="5474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112343" y="1483588"/>
            <a:ext cx="1176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Цитокины</a:t>
            </a:r>
            <a:endParaRPr lang="ru-RU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7922381" y="2054214"/>
            <a:ext cx="1221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/>
              <a:t>Л</a:t>
            </a:r>
            <a:r>
              <a:rPr lang="ru-RU" sz="1400" dirty="0" err="1" smtClean="0"/>
              <a:t>ейкотриены</a:t>
            </a:r>
            <a:endParaRPr lang="ru-RU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8199997" y="2601092"/>
            <a:ext cx="1176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Гистамин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88901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266700"/>
            <a:ext cx="76708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3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00" y="127000"/>
            <a:ext cx="7632700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39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850900"/>
            <a:ext cx="8890000" cy="5143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5043714" y="3048000"/>
            <a:ext cx="1040191" cy="266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tx1"/>
                </a:solidFill>
              </a:rPr>
              <a:t>Эотаксин</a:t>
            </a:r>
            <a:r>
              <a:rPr lang="ru-RU" sz="1400" b="1" dirty="0" smtClean="0">
                <a:solidFill>
                  <a:schemeClr val="tx1"/>
                </a:solidFill>
              </a:rPr>
              <a:t> 3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04781" y="3466495"/>
            <a:ext cx="1528838" cy="500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Эозинофилы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88704" y="5227562"/>
            <a:ext cx="1528838" cy="500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Мастоциты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15162" y="4310745"/>
            <a:ext cx="1528838" cy="500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Базофилы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24515" y="4977190"/>
            <a:ext cx="1388533" cy="500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Т</a:t>
            </a:r>
            <a:r>
              <a:rPr lang="en-US" sz="2000" b="1" dirty="0" smtClean="0">
                <a:solidFill>
                  <a:schemeClr val="tx1"/>
                </a:solidFill>
              </a:rPr>
              <a:t>h2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8286" y="4991704"/>
            <a:ext cx="2733524" cy="736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Антигенпрезентирующая</a:t>
            </a:r>
            <a:r>
              <a:rPr lang="ru-RU" sz="1600" b="1" dirty="0" smtClean="0">
                <a:solidFill>
                  <a:schemeClr val="tx1"/>
                </a:solidFill>
              </a:rPr>
              <a:t> клетка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632858" y="3048000"/>
            <a:ext cx="1572381" cy="47171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антигены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38513" y="945846"/>
            <a:ext cx="2598057" cy="85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Расширенные межклеточные пространства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370667" y="1802190"/>
            <a:ext cx="0" cy="44752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430210" y="1802190"/>
            <a:ext cx="0" cy="44752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266095" y="1499810"/>
            <a:ext cx="1272418" cy="38704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Пища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654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патогенез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800"/>
            <a:ext cx="9144000" cy="52189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34367" y="6396335"/>
            <a:ext cx="3109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/>
              <a:t>Allergo J Int (2017) 26:258–266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211669"/>
            <a:ext cx="4314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Current concepts in </a:t>
            </a:r>
            <a:r>
              <a:rPr lang="en-US" dirty="0" err="1"/>
              <a:t>eosinophilic</a:t>
            </a:r>
            <a:r>
              <a:rPr lang="en-US" dirty="0"/>
              <a:t> esophagitis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497" y="6503706"/>
            <a:ext cx="3209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Dagmar Simon · Alex </a:t>
            </a:r>
            <a:r>
              <a:rPr lang="de-DE" dirty="0" err="1"/>
              <a:t>Straumann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8423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0" y="0"/>
            <a:ext cx="5056137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7000" y="646097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Diagnostic and therapeutic strategies for </a:t>
            </a:r>
            <a:r>
              <a:rPr lang="en-US" sz="1000" dirty="0" err="1"/>
              <a:t>eosinophilic</a:t>
            </a:r>
            <a:r>
              <a:rPr lang="en-US" sz="1000" dirty="0"/>
              <a:t> esophagitis</a:t>
            </a:r>
          </a:p>
          <a:p>
            <a:r>
              <a:rPr lang="en-US" sz="1000" dirty="0" err="1"/>
              <a:t>Asifa</a:t>
            </a:r>
            <a:r>
              <a:rPr lang="en-US" sz="1000" dirty="0"/>
              <a:t> K Zaidi,1 </a:t>
            </a:r>
            <a:r>
              <a:rPr lang="en-US" sz="1000" dirty="0" err="1"/>
              <a:t>Ahad</a:t>
            </a:r>
            <a:r>
              <a:rPr lang="en-US" sz="1000" dirty="0"/>
              <a:t> Mussarat,1 and Anil Mishra*,1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257074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0"/>
            <a:ext cx="66294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Allergic Mechanisms in </a:t>
            </a:r>
            <a:r>
              <a:rPr lang="en-US" dirty="0" err="1"/>
              <a:t>Eosinophilic</a:t>
            </a:r>
            <a:r>
              <a:rPr lang="en-US" dirty="0"/>
              <a:t> Esophagitis</a:t>
            </a:r>
          </a:p>
          <a:p>
            <a:r>
              <a:rPr lang="en-US" dirty="0"/>
              <a:t>Joshua B Wechsler1 and Paul J Bryce2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112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0"/>
            <a:ext cx="9144000" cy="4826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3265" y="1066800"/>
            <a:ext cx="728134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</a:t>
            </a:r>
            <a:r>
              <a:rPr lang="ru-RU" dirty="0" smtClean="0"/>
              <a:t>тек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21399" y="1134533"/>
            <a:ext cx="2328334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Белый экссудат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00399" y="1134533"/>
            <a:ext cx="897467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Кольца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3265" y="3488266"/>
            <a:ext cx="1041402" cy="2878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Сужение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00400" y="3488266"/>
            <a:ext cx="1185333" cy="2878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</a:t>
            </a:r>
            <a:r>
              <a:rPr lang="ru-RU" dirty="0" smtClean="0"/>
              <a:t>триктура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56867" y="3471333"/>
            <a:ext cx="1532466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Комбинация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35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480</Words>
  <Application>Microsoft Office PowerPoint</Application>
  <PresentationFormat>Экран (4:3)</PresentationFormat>
  <Paragraphs>46</Paragraphs>
  <Slides>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Азат Кайбышев</dc:creator>
  <cp:lastModifiedBy>Nia Filin</cp:lastModifiedBy>
  <cp:revision>11</cp:revision>
  <dcterms:created xsi:type="dcterms:W3CDTF">2018-03-25T18:35:31Z</dcterms:created>
  <dcterms:modified xsi:type="dcterms:W3CDTF">2019-03-13T21:16:28Z</dcterms:modified>
</cp:coreProperties>
</file>