
<file path=[Content_Types].xml><?xml version="1.0" encoding="utf-8"?>
<Types xmlns="http://schemas.openxmlformats.org/package/2006/content-types">
  <Default Extension="jpg" ContentType="image/jpeg"/>
  <Default Extension="bmp" ContentType="image/bmp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docx" ContentType="application/vnd.openxmlformats-officedocument.wordprocessingml.documen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3.bin" ContentType="application/vnd.openxmlformats-officedocument.oleObject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7" r:id="rId2"/>
    <p:sldId id="269" r:id="rId3"/>
    <p:sldId id="343" r:id="rId4"/>
    <p:sldId id="270" r:id="rId5"/>
    <p:sldId id="340" r:id="rId6"/>
    <p:sldId id="341" r:id="rId7"/>
    <p:sldId id="342" r:id="rId8"/>
    <p:sldId id="272" r:id="rId9"/>
    <p:sldId id="351" r:id="rId10"/>
    <p:sldId id="352" r:id="rId11"/>
    <p:sldId id="353" r:id="rId12"/>
    <p:sldId id="273" r:id="rId13"/>
    <p:sldId id="388" r:id="rId14"/>
    <p:sldId id="348" r:id="rId15"/>
    <p:sldId id="429" r:id="rId16"/>
    <p:sldId id="346" r:id="rId17"/>
    <p:sldId id="350" r:id="rId18"/>
    <p:sldId id="365" r:id="rId19"/>
    <p:sldId id="347" r:id="rId20"/>
    <p:sldId id="400" r:id="rId21"/>
    <p:sldId id="401" r:id="rId22"/>
    <p:sldId id="402" r:id="rId23"/>
    <p:sldId id="403" r:id="rId24"/>
    <p:sldId id="404" r:id="rId25"/>
    <p:sldId id="354" r:id="rId26"/>
    <p:sldId id="355" r:id="rId27"/>
    <p:sldId id="356" r:id="rId28"/>
    <p:sldId id="358" r:id="rId29"/>
    <p:sldId id="359" r:id="rId30"/>
    <p:sldId id="363" r:id="rId31"/>
    <p:sldId id="318" r:id="rId32"/>
    <p:sldId id="361" r:id="rId33"/>
    <p:sldId id="360" r:id="rId34"/>
    <p:sldId id="364" r:id="rId35"/>
    <p:sldId id="389" r:id="rId36"/>
    <p:sldId id="391" r:id="rId37"/>
    <p:sldId id="280" r:id="rId38"/>
    <p:sldId id="322" r:id="rId39"/>
    <p:sldId id="392" r:id="rId40"/>
    <p:sldId id="393" r:id="rId41"/>
    <p:sldId id="418" r:id="rId42"/>
    <p:sldId id="419" r:id="rId43"/>
    <p:sldId id="397" r:id="rId44"/>
    <p:sldId id="420" r:id="rId45"/>
    <p:sldId id="368" r:id="rId46"/>
    <p:sldId id="366" r:id="rId47"/>
    <p:sldId id="369" r:id="rId48"/>
    <p:sldId id="285" r:id="rId49"/>
    <p:sldId id="372" r:id="rId50"/>
    <p:sldId id="373" r:id="rId51"/>
    <p:sldId id="374" r:id="rId52"/>
    <p:sldId id="376" r:id="rId53"/>
    <p:sldId id="377" r:id="rId54"/>
    <p:sldId id="378" r:id="rId55"/>
    <p:sldId id="379" r:id="rId56"/>
    <p:sldId id="288" r:id="rId57"/>
    <p:sldId id="289" r:id="rId58"/>
    <p:sldId id="290" r:id="rId59"/>
    <p:sldId id="428" r:id="rId60"/>
    <p:sldId id="380" r:id="rId61"/>
    <p:sldId id="405" r:id="rId62"/>
    <p:sldId id="406" r:id="rId63"/>
    <p:sldId id="335" r:id="rId64"/>
    <p:sldId id="298" r:id="rId65"/>
    <p:sldId id="408" r:id="rId66"/>
    <p:sldId id="409" r:id="rId67"/>
    <p:sldId id="410" r:id="rId68"/>
    <p:sldId id="411" r:id="rId69"/>
    <p:sldId id="412" r:id="rId70"/>
    <p:sldId id="421" r:id="rId71"/>
    <p:sldId id="425" r:id="rId72"/>
    <p:sldId id="414" r:id="rId73"/>
    <p:sldId id="415" r:id="rId74"/>
    <p:sldId id="423" r:id="rId75"/>
    <p:sldId id="422" r:id="rId76"/>
    <p:sldId id="385" r:id="rId77"/>
    <p:sldId id="386" r:id="rId78"/>
    <p:sldId id="417" r:id="rId79"/>
    <p:sldId id="426" r:id="rId80"/>
    <p:sldId id="427" r:id="rId8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3" autoAdjust="0"/>
    <p:restoredTop sz="98329" autoAdjust="0"/>
  </p:normalViewPr>
  <p:slideViewPr>
    <p:cSldViewPr snapToGrid="0" snapToObjects="1">
      <p:cViewPr>
        <p:scale>
          <a:sx n="108" d="100"/>
          <a:sy n="108" d="100"/>
        </p:scale>
        <p:origin x="-136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F9DA9-7B85-2D4A-BD54-4F66DBD8DFFE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D8C40A-ED19-7347-A245-80AC20EF7AB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i="0" dirty="0" err="1" smtClean="0">
              <a:latin typeface="Calibri"/>
              <a:cs typeface="Calibri"/>
            </a:rPr>
            <a:t>Патогенетически</a:t>
          </a:r>
          <a:endParaRPr lang="en-US" b="1" i="0" dirty="0">
            <a:latin typeface="Calibri"/>
            <a:cs typeface="Calibri"/>
          </a:endParaRPr>
        </a:p>
      </dgm:t>
    </dgm:pt>
    <dgm:pt modelId="{E53796C6-7C4A-B446-BFE8-6515D9BBA359}" type="parTrans" cxnId="{C6AC57D0-EA72-084C-B727-80321588A289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0379B0C8-0A56-2A4A-A797-A668BC0144A6}" type="sibTrans" cxnId="{C6AC57D0-EA72-084C-B727-80321588A289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9EE11822-A774-3649-9E6A-F1F81EBFDD88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err="1" smtClean="0">
              <a:latin typeface="Calibri"/>
              <a:cs typeface="Calibri"/>
            </a:rPr>
            <a:t>Гистологически</a:t>
          </a:r>
          <a:endParaRPr lang="en-US" b="1" dirty="0">
            <a:latin typeface="Calibri"/>
            <a:cs typeface="Calibri"/>
          </a:endParaRPr>
        </a:p>
      </dgm:t>
    </dgm:pt>
    <dgm:pt modelId="{C8D69FED-BB87-4A40-AFC4-0DD18651D170}" type="parTrans" cxnId="{B07E902D-0F4A-C84C-A4DB-E7BF84F3EB7A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6AFE3040-4EC8-F14F-8AAB-7ADD8D8FAC88}" type="sibTrans" cxnId="{B07E902D-0F4A-C84C-A4DB-E7BF84F3EB7A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9209A01F-1C6A-B64C-BA39-B97B5F67D794}">
      <dgm:prSet/>
      <dgm:spPr/>
      <dgm:t>
        <a:bodyPr/>
        <a:lstStyle/>
        <a:p>
          <a:pPr rtl="0"/>
          <a:r>
            <a:rPr lang="ru-RU" b="1" dirty="0" smtClean="0">
              <a:latin typeface="Calibri"/>
              <a:cs typeface="Calibri"/>
            </a:rPr>
            <a:t>Хроническое </a:t>
          </a:r>
          <a:r>
            <a:rPr lang="ru-RU" b="1" dirty="0" err="1" smtClean="0">
              <a:latin typeface="Calibri"/>
              <a:cs typeface="Calibri"/>
            </a:rPr>
            <a:t>иммуно</a:t>
          </a:r>
          <a:r>
            <a:rPr lang="ru-RU" b="1" dirty="0" smtClean="0">
              <a:latin typeface="Calibri"/>
              <a:cs typeface="Calibri"/>
            </a:rPr>
            <a:t>-опосредованное заболевание</a:t>
          </a:r>
          <a:endParaRPr lang="en-US" b="1" dirty="0">
            <a:latin typeface="Calibri"/>
            <a:cs typeface="Calibri"/>
          </a:endParaRPr>
        </a:p>
      </dgm:t>
    </dgm:pt>
    <dgm:pt modelId="{82DC2225-8CF1-0845-A2FE-56E41E3897D9}" type="parTrans" cxnId="{CA9D0F02-2FC6-ED43-AEFF-0C8EEF7D5066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07568A0B-399C-6D4F-97F0-6EEB33CED31B}" type="sibTrans" cxnId="{CA9D0F02-2FC6-ED43-AEFF-0C8EEF7D5066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57D0A9AA-8058-BC4C-9F97-A88077B61B1B}">
      <dgm:prSet/>
      <dgm:spPr/>
      <dgm:t>
        <a:bodyPr/>
        <a:lstStyle/>
        <a:p>
          <a:r>
            <a:rPr lang="ru-RU" b="1" dirty="0" smtClean="0">
              <a:latin typeface="Calibri"/>
              <a:cs typeface="Calibri"/>
            </a:rPr>
            <a:t>Выраженное эозинофильное воспаление слизистой оболочки пищевода</a:t>
          </a:r>
          <a:endParaRPr lang="en-US" b="1" dirty="0">
            <a:latin typeface="Calibri"/>
            <a:cs typeface="Calibri"/>
          </a:endParaRPr>
        </a:p>
      </dgm:t>
    </dgm:pt>
    <dgm:pt modelId="{E9813290-6B77-2B4F-ACEA-4417C97B51DA}" type="parTrans" cxnId="{4C5FB0AF-5C57-1748-A21C-8FDB0979035C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E7787E0E-B3ED-7940-92DD-DD76B3E1777E}" type="sibTrans" cxnId="{4C5FB0AF-5C57-1748-A21C-8FDB0979035C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F08285E6-AAA8-F04A-9924-20BAC4D95545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Calibri"/>
              <a:cs typeface="Calibri"/>
            </a:rPr>
            <a:t>Клинически</a:t>
          </a:r>
          <a:endParaRPr lang="en-US" b="1" dirty="0">
            <a:latin typeface="Calibri"/>
            <a:cs typeface="Calibri"/>
          </a:endParaRPr>
        </a:p>
      </dgm:t>
    </dgm:pt>
    <dgm:pt modelId="{24F313BC-E6FE-634D-985D-FD09CD98F52C}" type="parTrans" cxnId="{5EB55C88-D935-1D49-B2A8-EDDF819FD250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77936269-2E2A-2840-8FA1-B25F2DFFFCD4}" type="sibTrans" cxnId="{5EB55C88-D935-1D49-B2A8-EDDF819FD250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9D7089CB-E6E1-7A4C-B6DB-6C54BBB39234}">
      <dgm:prSet/>
      <dgm:spPr/>
      <dgm:t>
        <a:bodyPr/>
        <a:lstStyle/>
        <a:p>
          <a:r>
            <a:rPr lang="ru-RU" b="1" dirty="0" smtClean="0">
              <a:latin typeface="Calibri"/>
              <a:cs typeface="Calibri"/>
            </a:rPr>
            <a:t>Проявляющееся  дисфункцией пищевода (дисфагия)</a:t>
          </a:r>
          <a:endParaRPr lang="en-US" b="1" dirty="0">
            <a:latin typeface="Calibri"/>
            <a:cs typeface="Calibri"/>
          </a:endParaRPr>
        </a:p>
      </dgm:t>
    </dgm:pt>
    <dgm:pt modelId="{EB0A52A0-1D39-194A-A71D-43B843D4C1C0}" type="parTrans" cxnId="{7EE12FA6-2617-3D4E-B410-CB237ACE077A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53340B44-C1B9-D544-8534-4EB6E4941CB9}" type="sibTrans" cxnId="{7EE12FA6-2617-3D4E-B410-CB237ACE077A}">
      <dgm:prSet/>
      <dgm:spPr/>
      <dgm:t>
        <a:bodyPr/>
        <a:lstStyle/>
        <a:p>
          <a:endParaRPr lang="en-US" b="1">
            <a:latin typeface="Calibri"/>
            <a:cs typeface="Calibri"/>
          </a:endParaRPr>
        </a:p>
      </dgm:t>
    </dgm:pt>
    <dgm:pt modelId="{E7B274D5-3D9E-DD4E-8808-E735C2EE0B75}" type="pres">
      <dgm:prSet presAssocID="{98CF9DA9-7B85-2D4A-BD54-4F66DBD8DF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E002FE-200B-E441-BADE-B3543769FE12}" type="pres">
      <dgm:prSet presAssocID="{E6D8C40A-ED19-7347-A245-80AC20EF7AB8}" presName="composite" presStyleCnt="0"/>
      <dgm:spPr/>
      <dgm:t>
        <a:bodyPr/>
        <a:lstStyle/>
        <a:p>
          <a:endParaRPr lang="ru-RU"/>
        </a:p>
      </dgm:t>
    </dgm:pt>
    <dgm:pt modelId="{4D2985B9-DB68-1B42-8DA9-F446311F4625}" type="pres">
      <dgm:prSet presAssocID="{E6D8C40A-ED19-7347-A245-80AC20EF7AB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E34B9-EEDD-0F4A-A192-F7D57772E913}" type="pres">
      <dgm:prSet presAssocID="{E6D8C40A-ED19-7347-A245-80AC20EF7AB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9EBDB-441A-3B4B-A169-046841FC4032}" type="pres">
      <dgm:prSet presAssocID="{0379B0C8-0A56-2A4A-A797-A668BC0144A6}" presName="sp" presStyleCnt="0"/>
      <dgm:spPr/>
      <dgm:t>
        <a:bodyPr/>
        <a:lstStyle/>
        <a:p>
          <a:endParaRPr lang="ru-RU"/>
        </a:p>
      </dgm:t>
    </dgm:pt>
    <dgm:pt modelId="{F285C9B4-20C1-A041-8953-697AD246F72A}" type="pres">
      <dgm:prSet presAssocID="{9EE11822-A774-3649-9E6A-F1F81EBFDD88}" presName="composite" presStyleCnt="0"/>
      <dgm:spPr/>
      <dgm:t>
        <a:bodyPr/>
        <a:lstStyle/>
        <a:p>
          <a:endParaRPr lang="ru-RU"/>
        </a:p>
      </dgm:t>
    </dgm:pt>
    <dgm:pt modelId="{C145B959-AFA5-8847-BCA6-658E6E280C43}" type="pres">
      <dgm:prSet presAssocID="{9EE11822-A774-3649-9E6A-F1F81EBFDD8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29617-B22B-494E-B6EC-973870D697BB}" type="pres">
      <dgm:prSet presAssocID="{9EE11822-A774-3649-9E6A-F1F81EBFDD8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97CBF-7274-DE4C-931F-9168006F689A}" type="pres">
      <dgm:prSet presAssocID="{6AFE3040-4EC8-F14F-8AAB-7ADD8D8FAC88}" presName="sp" presStyleCnt="0"/>
      <dgm:spPr/>
      <dgm:t>
        <a:bodyPr/>
        <a:lstStyle/>
        <a:p>
          <a:endParaRPr lang="ru-RU"/>
        </a:p>
      </dgm:t>
    </dgm:pt>
    <dgm:pt modelId="{A2A7DAD3-3D3F-414E-9B77-9226A8FD1442}" type="pres">
      <dgm:prSet presAssocID="{F08285E6-AAA8-F04A-9924-20BAC4D95545}" presName="composite" presStyleCnt="0"/>
      <dgm:spPr/>
      <dgm:t>
        <a:bodyPr/>
        <a:lstStyle/>
        <a:p>
          <a:endParaRPr lang="ru-RU"/>
        </a:p>
      </dgm:t>
    </dgm:pt>
    <dgm:pt modelId="{92899C3D-C830-5B42-AEA9-5E230CC3C938}" type="pres">
      <dgm:prSet presAssocID="{F08285E6-AAA8-F04A-9924-20BAC4D9554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0D23B-53D5-3445-9888-1888B56581B0}" type="pres">
      <dgm:prSet presAssocID="{F08285E6-AAA8-F04A-9924-20BAC4D9554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76F0A5-A373-6846-9EB4-618629AB0A4E}" type="presOf" srcId="{E6D8C40A-ED19-7347-A245-80AC20EF7AB8}" destId="{4D2985B9-DB68-1B42-8DA9-F446311F4625}" srcOrd="0" destOrd="0" presId="urn:microsoft.com/office/officeart/2005/8/layout/chevron2"/>
    <dgm:cxn modelId="{7EE12FA6-2617-3D4E-B410-CB237ACE077A}" srcId="{F08285E6-AAA8-F04A-9924-20BAC4D95545}" destId="{9D7089CB-E6E1-7A4C-B6DB-6C54BBB39234}" srcOrd="0" destOrd="0" parTransId="{EB0A52A0-1D39-194A-A71D-43B843D4C1C0}" sibTransId="{53340B44-C1B9-D544-8534-4EB6E4941CB9}"/>
    <dgm:cxn modelId="{5EB55C88-D935-1D49-B2A8-EDDF819FD250}" srcId="{98CF9DA9-7B85-2D4A-BD54-4F66DBD8DFFE}" destId="{F08285E6-AAA8-F04A-9924-20BAC4D95545}" srcOrd="2" destOrd="0" parTransId="{24F313BC-E6FE-634D-985D-FD09CD98F52C}" sibTransId="{77936269-2E2A-2840-8FA1-B25F2DFFFCD4}"/>
    <dgm:cxn modelId="{B07E902D-0F4A-C84C-A4DB-E7BF84F3EB7A}" srcId="{98CF9DA9-7B85-2D4A-BD54-4F66DBD8DFFE}" destId="{9EE11822-A774-3649-9E6A-F1F81EBFDD88}" srcOrd="1" destOrd="0" parTransId="{C8D69FED-BB87-4A40-AFC4-0DD18651D170}" sibTransId="{6AFE3040-4EC8-F14F-8AAB-7ADD8D8FAC88}"/>
    <dgm:cxn modelId="{DCEDE82C-A100-B84B-A548-0E2B536156EF}" type="presOf" srcId="{57D0A9AA-8058-BC4C-9F97-A88077B61B1B}" destId="{47929617-B22B-494E-B6EC-973870D697BB}" srcOrd="0" destOrd="0" presId="urn:microsoft.com/office/officeart/2005/8/layout/chevron2"/>
    <dgm:cxn modelId="{CA9D0F02-2FC6-ED43-AEFF-0C8EEF7D5066}" srcId="{E6D8C40A-ED19-7347-A245-80AC20EF7AB8}" destId="{9209A01F-1C6A-B64C-BA39-B97B5F67D794}" srcOrd="0" destOrd="0" parTransId="{82DC2225-8CF1-0845-A2FE-56E41E3897D9}" sibTransId="{07568A0B-399C-6D4F-97F0-6EEB33CED31B}"/>
    <dgm:cxn modelId="{FE53CF99-DD76-5E40-B848-4A6E10D595EA}" type="presOf" srcId="{F08285E6-AAA8-F04A-9924-20BAC4D95545}" destId="{92899C3D-C830-5B42-AEA9-5E230CC3C938}" srcOrd="0" destOrd="0" presId="urn:microsoft.com/office/officeart/2005/8/layout/chevron2"/>
    <dgm:cxn modelId="{4C5FB0AF-5C57-1748-A21C-8FDB0979035C}" srcId="{9EE11822-A774-3649-9E6A-F1F81EBFDD88}" destId="{57D0A9AA-8058-BC4C-9F97-A88077B61B1B}" srcOrd="0" destOrd="0" parTransId="{E9813290-6B77-2B4F-ACEA-4417C97B51DA}" sibTransId="{E7787E0E-B3ED-7940-92DD-DD76B3E1777E}"/>
    <dgm:cxn modelId="{AA0901EF-74C2-5C42-91C8-7A68ED1E0AF4}" type="presOf" srcId="{98CF9DA9-7B85-2D4A-BD54-4F66DBD8DFFE}" destId="{E7B274D5-3D9E-DD4E-8808-E735C2EE0B75}" srcOrd="0" destOrd="0" presId="urn:microsoft.com/office/officeart/2005/8/layout/chevron2"/>
    <dgm:cxn modelId="{9D640B8C-6FEA-4F4B-88E5-6AA30BD63814}" type="presOf" srcId="{9EE11822-A774-3649-9E6A-F1F81EBFDD88}" destId="{C145B959-AFA5-8847-BCA6-658E6E280C43}" srcOrd="0" destOrd="0" presId="urn:microsoft.com/office/officeart/2005/8/layout/chevron2"/>
    <dgm:cxn modelId="{C6AC57D0-EA72-084C-B727-80321588A289}" srcId="{98CF9DA9-7B85-2D4A-BD54-4F66DBD8DFFE}" destId="{E6D8C40A-ED19-7347-A245-80AC20EF7AB8}" srcOrd="0" destOrd="0" parTransId="{E53796C6-7C4A-B446-BFE8-6515D9BBA359}" sibTransId="{0379B0C8-0A56-2A4A-A797-A668BC0144A6}"/>
    <dgm:cxn modelId="{B3508480-C1FB-D648-B403-104B46A87FEE}" type="presOf" srcId="{9D7089CB-E6E1-7A4C-B6DB-6C54BBB39234}" destId="{5A80D23B-53D5-3445-9888-1888B56581B0}" srcOrd="0" destOrd="0" presId="urn:microsoft.com/office/officeart/2005/8/layout/chevron2"/>
    <dgm:cxn modelId="{2F1B64D1-CB86-E644-B543-7A5CAA419274}" type="presOf" srcId="{9209A01F-1C6A-B64C-BA39-B97B5F67D794}" destId="{81AE34B9-EEDD-0F4A-A192-F7D57772E913}" srcOrd="0" destOrd="0" presId="urn:microsoft.com/office/officeart/2005/8/layout/chevron2"/>
    <dgm:cxn modelId="{ECE46156-A142-D54B-B7B2-B42D1A8146EA}" type="presParOf" srcId="{E7B274D5-3D9E-DD4E-8808-E735C2EE0B75}" destId="{25E002FE-200B-E441-BADE-B3543769FE12}" srcOrd="0" destOrd="0" presId="urn:microsoft.com/office/officeart/2005/8/layout/chevron2"/>
    <dgm:cxn modelId="{C8BAD191-90B6-4C40-BAC3-6BFC1DE9BECB}" type="presParOf" srcId="{25E002FE-200B-E441-BADE-B3543769FE12}" destId="{4D2985B9-DB68-1B42-8DA9-F446311F4625}" srcOrd="0" destOrd="0" presId="urn:microsoft.com/office/officeart/2005/8/layout/chevron2"/>
    <dgm:cxn modelId="{DECCA021-E1B3-5E40-84C6-7B160F83C78B}" type="presParOf" srcId="{25E002FE-200B-E441-BADE-B3543769FE12}" destId="{81AE34B9-EEDD-0F4A-A192-F7D57772E913}" srcOrd="1" destOrd="0" presId="urn:microsoft.com/office/officeart/2005/8/layout/chevron2"/>
    <dgm:cxn modelId="{1FD41311-3F40-DA4D-B3F2-E5904A5E98E1}" type="presParOf" srcId="{E7B274D5-3D9E-DD4E-8808-E735C2EE0B75}" destId="{4B39EBDB-441A-3B4B-A169-046841FC4032}" srcOrd="1" destOrd="0" presId="urn:microsoft.com/office/officeart/2005/8/layout/chevron2"/>
    <dgm:cxn modelId="{FA7158FE-C40F-D841-87AB-13376BE10682}" type="presParOf" srcId="{E7B274D5-3D9E-DD4E-8808-E735C2EE0B75}" destId="{F285C9B4-20C1-A041-8953-697AD246F72A}" srcOrd="2" destOrd="0" presId="urn:microsoft.com/office/officeart/2005/8/layout/chevron2"/>
    <dgm:cxn modelId="{116660E7-BE6F-EF4D-AA35-F91CEAE63E03}" type="presParOf" srcId="{F285C9B4-20C1-A041-8953-697AD246F72A}" destId="{C145B959-AFA5-8847-BCA6-658E6E280C43}" srcOrd="0" destOrd="0" presId="urn:microsoft.com/office/officeart/2005/8/layout/chevron2"/>
    <dgm:cxn modelId="{FA0B1784-FCC4-B149-9DE3-7C0A7A475504}" type="presParOf" srcId="{F285C9B4-20C1-A041-8953-697AD246F72A}" destId="{47929617-B22B-494E-B6EC-973870D697BB}" srcOrd="1" destOrd="0" presId="urn:microsoft.com/office/officeart/2005/8/layout/chevron2"/>
    <dgm:cxn modelId="{17C54118-D560-874E-BF40-98B6B3D8263C}" type="presParOf" srcId="{E7B274D5-3D9E-DD4E-8808-E735C2EE0B75}" destId="{D8297CBF-7274-DE4C-931F-9168006F689A}" srcOrd="3" destOrd="0" presId="urn:microsoft.com/office/officeart/2005/8/layout/chevron2"/>
    <dgm:cxn modelId="{E8AFB685-39B1-334F-867F-228481CCE843}" type="presParOf" srcId="{E7B274D5-3D9E-DD4E-8808-E735C2EE0B75}" destId="{A2A7DAD3-3D3F-414E-9B77-9226A8FD1442}" srcOrd="4" destOrd="0" presId="urn:microsoft.com/office/officeart/2005/8/layout/chevron2"/>
    <dgm:cxn modelId="{5FDDE37C-F9C1-0B4B-A06C-CCB895C6C0EF}" type="presParOf" srcId="{A2A7DAD3-3D3F-414E-9B77-9226A8FD1442}" destId="{92899C3D-C830-5B42-AEA9-5E230CC3C938}" srcOrd="0" destOrd="0" presId="urn:microsoft.com/office/officeart/2005/8/layout/chevron2"/>
    <dgm:cxn modelId="{3AF5A228-C516-EA47-B04A-D95DA29627FB}" type="presParOf" srcId="{A2A7DAD3-3D3F-414E-9B77-9226A8FD1442}" destId="{5A80D23B-53D5-3445-9888-1888B56581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985B9-DB68-1B42-8DA9-F446311F4625}">
      <dsp:nvSpPr>
        <dsp:cNvPr id="0" name=""/>
        <dsp:cNvSpPr/>
      </dsp:nvSpPr>
      <dsp:spPr>
        <a:xfrm rot="5400000">
          <a:off x="-274476" y="277725"/>
          <a:ext cx="1829840" cy="1280888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err="1" smtClean="0">
              <a:latin typeface="Calibri"/>
              <a:cs typeface="Calibri"/>
            </a:rPr>
            <a:t>Патогенетически</a:t>
          </a:r>
          <a:endParaRPr lang="en-US" sz="1300" b="1" i="0" kern="1200" dirty="0">
            <a:latin typeface="Calibri"/>
            <a:cs typeface="Calibri"/>
          </a:endParaRPr>
        </a:p>
      </dsp:txBody>
      <dsp:txXfrm rot="-5400000">
        <a:off x="0" y="643693"/>
        <a:ext cx="1280888" cy="548952"/>
      </dsp:txXfrm>
    </dsp:sp>
    <dsp:sp modelId="{81AE34B9-EEDD-0F4A-A192-F7D57772E913}">
      <dsp:nvSpPr>
        <dsp:cNvPr id="0" name=""/>
        <dsp:cNvSpPr/>
      </dsp:nvSpPr>
      <dsp:spPr>
        <a:xfrm rot="5400000">
          <a:off x="4144338" y="-2860200"/>
          <a:ext cx="1189396" cy="69162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latin typeface="Calibri"/>
              <a:cs typeface="Calibri"/>
            </a:rPr>
            <a:t>Хроническое </a:t>
          </a:r>
          <a:r>
            <a:rPr lang="ru-RU" sz="2700" b="1" kern="1200" dirty="0" err="1" smtClean="0">
              <a:latin typeface="Calibri"/>
              <a:cs typeface="Calibri"/>
            </a:rPr>
            <a:t>иммуно</a:t>
          </a:r>
          <a:r>
            <a:rPr lang="ru-RU" sz="2700" b="1" kern="1200" dirty="0" smtClean="0">
              <a:latin typeface="Calibri"/>
              <a:cs typeface="Calibri"/>
            </a:rPr>
            <a:t>-опосредованное заболевание</a:t>
          </a:r>
          <a:endParaRPr lang="en-US" sz="2700" b="1" kern="1200" dirty="0">
            <a:latin typeface="Calibri"/>
            <a:cs typeface="Calibri"/>
          </a:endParaRPr>
        </a:p>
      </dsp:txBody>
      <dsp:txXfrm rot="-5400000">
        <a:off x="1280889" y="61311"/>
        <a:ext cx="6858233" cy="1073272"/>
      </dsp:txXfrm>
    </dsp:sp>
    <dsp:sp modelId="{C145B959-AFA5-8847-BCA6-658E6E280C43}">
      <dsp:nvSpPr>
        <dsp:cNvPr id="0" name=""/>
        <dsp:cNvSpPr/>
      </dsp:nvSpPr>
      <dsp:spPr>
        <a:xfrm rot="5400000">
          <a:off x="-274476" y="1915839"/>
          <a:ext cx="1829840" cy="1280888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>
              <a:latin typeface="Calibri"/>
              <a:cs typeface="Calibri"/>
            </a:rPr>
            <a:t>Гистологически</a:t>
          </a:r>
          <a:endParaRPr lang="en-US" sz="1300" b="1" kern="1200" dirty="0">
            <a:latin typeface="Calibri"/>
            <a:cs typeface="Calibri"/>
          </a:endParaRPr>
        </a:p>
      </dsp:txBody>
      <dsp:txXfrm rot="-5400000">
        <a:off x="0" y="2281807"/>
        <a:ext cx="1280888" cy="548952"/>
      </dsp:txXfrm>
    </dsp:sp>
    <dsp:sp modelId="{47929617-B22B-494E-B6EC-973870D697BB}">
      <dsp:nvSpPr>
        <dsp:cNvPr id="0" name=""/>
        <dsp:cNvSpPr/>
      </dsp:nvSpPr>
      <dsp:spPr>
        <a:xfrm rot="5400000">
          <a:off x="4144338" y="-1222085"/>
          <a:ext cx="1189396" cy="69162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latin typeface="Calibri"/>
              <a:cs typeface="Calibri"/>
            </a:rPr>
            <a:t>Выраженное эозинофильное воспаление слизистой оболочки пищевода</a:t>
          </a:r>
          <a:endParaRPr lang="en-US" sz="2700" b="1" kern="1200" dirty="0">
            <a:latin typeface="Calibri"/>
            <a:cs typeface="Calibri"/>
          </a:endParaRPr>
        </a:p>
      </dsp:txBody>
      <dsp:txXfrm rot="-5400000">
        <a:off x="1280889" y="1699426"/>
        <a:ext cx="6858233" cy="1073272"/>
      </dsp:txXfrm>
    </dsp:sp>
    <dsp:sp modelId="{92899C3D-C830-5B42-AEA9-5E230CC3C938}">
      <dsp:nvSpPr>
        <dsp:cNvPr id="0" name=""/>
        <dsp:cNvSpPr/>
      </dsp:nvSpPr>
      <dsp:spPr>
        <a:xfrm rot="5400000">
          <a:off x="-274476" y="3553954"/>
          <a:ext cx="1829840" cy="1280888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Calibri"/>
              <a:cs typeface="Calibri"/>
            </a:rPr>
            <a:t>Клинически</a:t>
          </a:r>
          <a:endParaRPr lang="en-US" sz="1300" b="1" kern="1200" dirty="0">
            <a:latin typeface="Calibri"/>
            <a:cs typeface="Calibri"/>
          </a:endParaRPr>
        </a:p>
      </dsp:txBody>
      <dsp:txXfrm rot="-5400000">
        <a:off x="0" y="3919922"/>
        <a:ext cx="1280888" cy="548952"/>
      </dsp:txXfrm>
    </dsp:sp>
    <dsp:sp modelId="{5A80D23B-53D5-3445-9888-1888B56581B0}">
      <dsp:nvSpPr>
        <dsp:cNvPr id="0" name=""/>
        <dsp:cNvSpPr/>
      </dsp:nvSpPr>
      <dsp:spPr>
        <a:xfrm rot="5400000">
          <a:off x="4144338" y="416028"/>
          <a:ext cx="1189396" cy="69162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latin typeface="Calibri"/>
              <a:cs typeface="Calibri"/>
            </a:rPr>
            <a:t>Проявляющееся  дисфункцией пищевода (дисфагия)</a:t>
          </a:r>
          <a:endParaRPr lang="en-US" sz="2700" b="1" kern="1200" dirty="0">
            <a:latin typeface="Calibri"/>
            <a:cs typeface="Calibri"/>
          </a:endParaRPr>
        </a:p>
      </dsp:txBody>
      <dsp:txXfrm rot="-5400000">
        <a:off x="1280889" y="3337539"/>
        <a:ext cx="6858233" cy="1073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C1AE-63A5-0140-A3F0-D1D00E1BEFF0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89182-5197-F748-B7D6-AAF6C4BA9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1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Непрерывно меняющиеся условия существования современного человека, неблагоприятная экологическая ситуация, особенности питания оказывают неизбежное влияние на изменение структуры заболеваемости. 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Все чаще практикующие врачи сталкиваются с некогда редкими или неизвестными нозологиями. Одним из таких заболеваний является эозинофильный эзофагит-</a:t>
            </a:r>
            <a:endParaRPr kumimoji="0"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1A5E175-7D71-F14E-8845-E924DFB0888D}" type="slidenum">
              <a:rPr kumimoji="0" lang="en-US" sz="1200">
                <a:latin typeface="Calibri" charset="0"/>
              </a:rPr>
              <a:pPr/>
              <a:t>1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8F9AC12-349C-EF47-B48B-013E37E434C0}" type="slidenum">
              <a:rPr kumimoji="0" lang="en-US" sz="1200">
                <a:latin typeface="Calibri" charset="0"/>
              </a:rPr>
              <a:pPr/>
              <a:t>30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9182-5197-F748-B7D6-AAF6C4BA954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58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0"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C3FFF53-49B3-A143-811F-9DD10C1A0410}" type="slidenum">
              <a:rPr kumimoji="0" lang="en-US" sz="1200">
                <a:latin typeface="Calibri" charset="0"/>
              </a:rPr>
              <a:pPr/>
              <a:t>37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Для получения корректных гистологических результатов необходимо производить забор материала из проксимальной и из дистальной части пищевода не менее 5 биоптатов. Данные рекомендации обусловлены тем,. Биоптат должен включать эпителий на всю его глубину и собственную пластинку слизистой оболочки. </a:t>
            </a:r>
          </a:p>
          <a:p>
            <a:endParaRPr kumimoji="0"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6DBF6F5-D5CA-5E43-94A0-3ED9963332BF}" type="slidenum">
              <a:rPr kumimoji="0" lang="en-US" sz="1200">
                <a:latin typeface="Calibri" charset="0"/>
              </a:rPr>
              <a:pPr/>
              <a:t>48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0"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F43CFB9-8F45-C14F-AF1E-4D59E4C79958}" type="slidenum">
              <a:rPr kumimoji="0" lang="en-US" sz="1200">
                <a:latin typeface="Calibri" charset="0"/>
              </a:rPr>
              <a:pPr/>
              <a:t>56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ru-RU" dirty="0" smtClean="0"/>
              <a:t>Диетическая терапия является крайне эффективной у детей, приводя в большинстве случаев к купированию симптомов и нормализации гистологической картины. На сегодняшний день доказана эффективность трех диетических режимов:</a:t>
            </a:r>
          </a:p>
          <a:p>
            <a:pPr>
              <a:defRPr/>
            </a:pPr>
            <a:r>
              <a:rPr lang="ru-RU" dirty="0" smtClean="0"/>
              <a:t>1.	Элементные диеты с использованием смесей со строгим аминокислотным составом, что в 90% приводит к достижению гистологической ремиссии у детей. </a:t>
            </a:r>
          </a:p>
          <a:p>
            <a:pPr>
              <a:defRPr/>
            </a:pPr>
            <a:r>
              <a:rPr lang="ru-RU" dirty="0" smtClean="0"/>
              <a:t>2.	</a:t>
            </a:r>
            <a:r>
              <a:rPr lang="ru-RU" dirty="0" err="1" smtClean="0"/>
              <a:t>Элиминационные</a:t>
            </a:r>
            <a:r>
              <a:rPr lang="ru-RU" dirty="0" smtClean="0"/>
              <a:t> диеты с исключением продуктов, вызывающих аллергию у конкретного индивида. Диета основывается на результатах аллергических тестирований (кожные пробы и определение сывороточного </a:t>
            </a:r>
            <a:r>
              <a:rPr lang="ru-RU" dirty="0" err="1" smtClean="0"/>
              <a:t>IgE</a:t>
            </a:r>
            <a:r>
              <a:rPr lang="ru-RU" dirty="0" smtClean="0"/>
              <a:t>). Положительный эффект удается достигнуть в 77 % случаев.  </a:t>
            </a:r>
          </a:p>
          <a:p>
            <a:pPr>
              <a:defRPr/>
            </a:pPr>
            <a:r>
              <a:rPr lang="ru-RU" dirty="0" smtClean="0"/>
              <a:t>3.	Эмпирическая диета с исключением из рациона продуктов с высоким аллергенным потенциалом (яица, молоко, соя, грибы, орехи, пшеница, рыба и другие), гистологический ответ наблюдается в среднем у 74% пациентов.</a:t>
            </a:r>
          </a:p>
          <a:p>
            <a:pPr>
              <a:defRPr/>
            </a:pPr>
            <a:r>
              <a:rPr lang="ru-RU" dirty="0" smtClean="0"/>
              <a:t>Таким образом, диета должна быть рекомендована всем детям с установленным диагнозом ЭоЭ. В отношении эффективности и необходимости диетических ограничений у взрослых не существует единой точки зрения. У 37% взрослых пациентов диета неэффективна. Взрослым пациентам рекомендуется исключить из рациона субъективно плохо переносимые продукты, а также продукты, к которым была определена сенсибилизация по результатам кожных и серологических тестов.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3C2149A-FFFE-5441-A870-95695E7B71D0}" type="slidenum">
              <a:rPr kumimoji="0" lang="en-US" sz="1200">
                <a:latin typeface="Calibri" charset="0"/>
              </a:rPr>
              <a:pPr/>
              <a:t>58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Топические стероиды применяются у детей и взрослых для индукции ремиссии и для поддерживающей терапии. Топические стероиды хорошо переносятся и вызывают минимальные побочные эффекты, среди которых наиболее частыми являются кандидоз полости рта и пищевода, герпетическая инфекция. 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Для индукции ремиссии назначается аэрозоль флутиказон в дозе 440-880 мкг дважды в день по схеме впрыск-глоток или будесонид (суспензия густая) 2 мг в день. После приема топических стероидов не рекомендуется принимать пищу и пить в течение 30 мин. 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После успешного достижения ремиссии необходима длительная поддерживающая терапия, так как отмена кортикостероидов влечет за собой рецидив заболевания у 88-94% пациентов в течение 3-9 месяцев. С этой целью рекомендовано применение 0.25 мг будесонида 2 раза в день в течение 50 недель, что обеспечивает контроль над симптомами заболевания у 2/3 больных, поддержание гистологической ремиссии у половины больных (таблица 6). </a:t>
            </a: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08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13400E1-3602-C84B-9040-204B6404B0E0}" type="slidenum">
              <a:rPr kumimoji="0" lang="en-US" sz="1200">
                <a:latin typeface="Calibri" charset="0"/>
              </a:rPr>
              <a:pPr/>
              <a:t>64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основании жалоб, анамнеза, данных  инструментального обследования пациенту был установлен клинический диагноз: основное заболевание - эозинофильный эзофагит, сочетанное заболевание –</a:t>
            </a:r>
            <a:r>
              <a:rPr lang="ru-RU" dirty="0" err="1" smtClean="0"/>
              <a:t>гастроэзофагеальная</a:t>
            </a:r>
            <a:r>
              <a:rPr lang="ru-RU" dirty="0" smtClean="0"/>
              <a:t> </a:t>
            </a:r>
            <a:r>
              <a:rPr lang="ru-RU" dirty="0" err="1" smtClean="0"/>
              <a:t>рефлюксная</a:t>
            </a:r>
            <a:r>
              <a:rPr lang="ru-RU" dirty="0" smtClean="0"/>
              <a:t> болезнь. </a:t>
            </a:r>
          </a:p>
          <a:p>
            <a:r>
              <a:rPr lang="ru-RU" dirty="0" smtClean="0"/>
              <a:t>Согласно современным принципам терапии эозинофильного эзофагита больному было  назначено лечение: </a:t>
            </a:r>
            <a:r>
              <a:rPr lang="ru-RU" dirty="0" err="1" smtClean="0"/>
              <a:t>элиминационная</a:t>
            </a:r>
            <a:r>
              <a:rPr lang="ru-RU" dirty="0" smtClean="0"/>
              <a:t> диета с исключением 6 продуктов, </a:t>
            </a:r>
            <a:r>
              <a:rPr lang="ru-RU" dirty="0" err="1" smtClean="0"/>
              <a:t>декслансопразол</a:t>
            </a:r>
            <a:r>
              <a:rPr lang="ru-RU" dirty="0" smtClean="0"/>
              <a:t> 60 мг в сутки. Для оценки эффективности терапии рекомендовано проведение повторного эндоскопического обследования с биопсией через 8 недель.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8B92-3F73-4D44-9A13-94B8238DC1E1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были проведены и закончены несколько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рандомизированных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 контролируемых исследований, опубликованы крупные систематические обзоры, показавшие необходимость пересмотра предшествующих рекомендаций. Кроме того, ни в одной из вышеупомянутых клинических рекомендаций не проводилась оценка уровня доказательности и степени рекомендаций с использованием системы GRADE (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Grading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of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Recommendations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Assessment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,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Development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,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and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Evaluation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pitchFamily="34" charset="-128"/>
              </a:rPr>
              <a:t>), являющейся на сегодняшний день необходимым инструментом при создании клинических рекомендаций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995BEA-873B-1642-9F49-5983B567A2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Таким образом, что такое эозинофильный эзофагит. Ясно на примере нашего пациента, что это хроническое заболевание пищевода. В основе лежит патологический иммунный ответ.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По всей вероятности, ссылаясь на опыт с пациентом, можно думать о необходимости учета генетической аномалии эффектности, реализующейся в ответ на воздействие факторов внешней среды. У нашего пациента мы отмечали дерматит и высокое содержание иммуноглобулина Е.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Клинически это имеет свой эквивалент в форме дисфункции пищевода. Это отчетливая дисфагия. Морфологически и гистологически – выраженная эозинофильная инфильтрация и ремоделирование стенки пищевода. Сужение стенки пищевода за счет клеточного инфильтрата и развития фиброзной ткани.</a:t>
            </a: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хроническое заболевание пищевода, </a:t>
            </a:r>
            <a:endParaRPr lang="en-US">
              <a:latin typeface="Calibri" charset="0"/>
              <a:ea typeface="MS PGothic" charset="0"/>
              <a:cs typeface="MS PGothic" charset="0"/>
            </a:endParaRP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Эозинофильный эзофагит - хроническое иммуновоспалительное</a:t>
            </a:r>
            <a:r>
              <a:rPr lang="en-US">
                <a:latin typeface="Calibri" charset="0"/>
                <a:ea typeface="MS PGothic" charset="0"/>
                <a:cs typeface="MS PGothic" charset="0"/>
              </a:rPr>
              <a:t>   </a:t>
            </a:r>
            <a:r>
              <a:rPr lang="ru-RU">
                <a:latin typeface="Calibri" charset="0"/>
                <a:ea typeface="MS PGothic" charset="0"/>
                <a:cs typeface="MS PGothic" charset="0"/>
              </a:rPr>
              <a:t>заболевание, характеризующееся выраженной эозинофильной инфильтрацией слизистой оболочки пищевода, клинически проявляющееся дисфункцией пищевода (дисфагией). </a:t>
            </a: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тся. </a:t>
            </a:r>
          </a:p>
          <a:p>
            <a:endParaRPr kumimoji="0" lang="ru-RU">
              <a:latin typeface="Calibri" charset="0"/>
              <a:ea typeface="MS PGothic" charset="0"/>
              <a:cs typeface="MS PGothic" charset="0"/>
            </a:endParaRPr>
          </a:p>
          <a:p>
            <a:endParaRPr kumimoji="0"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DD286BE-A50C-1B43-8E66-0FAE3C670D90}" type="slidenum">
              <a:rPr kumimoji="0" lang="en-US" sz="1200">
                <a:latin typeface="Calibri" charset="0"/>
              </a:rPr>
              <a:pPr/>
              <a:t>8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Соотношение мужчин и женщин среди больных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составляющее 3:1 (по некоторым данным 2:1), наблюдается 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и взрослых [40, 56—61].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Связа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но это с генетическими особенностями заболевания: возникновение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среди прочих причин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обуслов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мутациеи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в гене, кодирующем синтез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рецеп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тора к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тимическому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стромальному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лимфопоэтину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(TSLPR), расположенному в половых хромосомах Xp22.3 и Yp11, что и обусловливает большую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подвер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женность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мужчин данному заболеванию [62].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данным литературы [56],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обнару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живают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только 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и лиц молодого возраста, но и у глубоких стариков (описаны случаи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установ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диагноза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100-летнего пациента 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дисфа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гиеи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̆). Однако большинство случаев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приходит-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пациентов детского и подросткового возраста, а также на взрослых лиц до 50 лет (данные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благодаря ретроспективному анализу)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9182-5197-F748-B7D6-AAF6C4BA95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9182-5197-F748-B7D6-AAF6C4BA95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7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дефиниции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ЭоЭ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исключен термин «антиген-опосредованное» заболевание,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использо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вавшийся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ранее. Согласно накопленным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няшнии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день данным, не существует однозначного представления о том, что служит триггером развития эозинофильного воспаления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слизистои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оболочке пищевода: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воздействие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пищевых и воздушных анти- генов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иммуно-скомпрометированныи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организм или же нарушение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барьернои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функции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слизистои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оболочки пищевода, способствующее более глубоко-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проникновению экзогенных антигенов в толщу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слизистои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̆ оболочки и инициации иммунного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9182-5197-F748-B7D6-AAF6C4BA95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0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89182-5197-F748-B7D6-AAF6C4BA95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5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Терапия ИПП облегчает симптомы и приводит к нормализации гистологической картины у значительной части пациентов с эозинофилией пищевода. Таких пациентов в дальнейшем можно исключить из группы больных ЭоЭ, так как в данном случае эзофагеальная эозинофилия является следствием ГЭРБ либо ИПП-отвечающей эозинофилии. Данная тактика позволит избежать назначения большой доле пациентов жестких диет и кортикостероидов. </a:t>
            </a:r>
          </a:p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При «истинном» ЭоЭ применение ИПП также входит в схему лечения, в связи с частым сочетанием ЭоЭ с ГЭРБ. Дозы, рекомендованные для лечения эзофагеальной эозинофилии, составляют 20-40 мг (в зависимости от выбранного препарата) 1-2 раза в день в течение 8-12 недель  или 1 мг/кг на 1 прием дважды в день 8-12 недель у детей.</a:t>
            </a: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6BBE464-17BA-C14B-BE91-D53100AC6C27}" type="slidenum">
              <a:rPr kumimoji="0" lang="en-US" sz="1200">
                <a:latin typeface="Calibri" charset="0"/>
              </a:rPr>
              <a:pPr/>
              <a:t>20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  <a:ea typeface="MS PGothic" charset="0"/>
                <a:cs typeface="MS PGothic" charset="0"/>
              </a:rPr>
              <a:t>У больных ЭоЭ в гене, кодирующем эотаксин- 3 (аллель G SNP (T/G +2496), 3’ UTR гена эотаксина-3) имеется замена тимина на гуанин в положении 2496, что приводит к гиперэкспрессии эотаксина - 3</a:t>
            </a:r>
          </a:p>
          <a:p>
            <a:endParaRPr lang="ru-RU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234BF7D-1FA5-C047-99FB-4C474B158D19}" type="slidenum">
              <a:rPr kumimoji="0" lang="en-US" sz="1200">
                <a:latin typeface="Calibri" charset="0"/>
              </a:rPr>
              <a:pPr/>
              <a:t>27</a:t>
            </a:fld>
            <a:endParaRPr kumimoji="0"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3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285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6A8EEDB-EB45-7F40-BB50-A1FF5A2FEC44}" type="datetime1">
              <a:rPr lang="en-US"/>
              <a:pPr>
                <a:defRPr/>
              </a:pPr>
              <a:t>04.03.19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ED116-5127-A949-86FD-73748A37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1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D426-4DB7-CC44-9B13-6CEB99F74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1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0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7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3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38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3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8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49B09-B4BF-C545-ABB9-38252CDC299D}" type="datetimeFigureOut">
              <a:rPr lang="ru-RU" smtClean="0"/>
              <a:t>04.03.19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0ED65-3238-904C-9902-0ADBE83F6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0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3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_________Microsoft_Word1.docx"/><Relationship Id="rId5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7.emf"/><Relationship Id="rId5" Type="http://schemas.openxmlformats.org/officeDocument/2006/relationships/image" Target="../media/image48.TI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microsoft.com/office/2007/relationships/hdphoto" Target="../media/hdphoto7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_________Microsoft_Word2.docx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g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g"/><Relationship Id="rId3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Relationship Id="rId3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Relationship Id="rId3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66.jpeg"/><Relationship Id="rId5" Type="http://schemas.openxmlformats.org/officeDocument/2006/relationships/oleObject" Target="../embeddings/oleObject3.bin"/><Relationship Id="rId6" Type="http://schemas.openxmlformats.org/officeDocument/2006/relationships/package" Target="../embeddings/_________Microsoft_Word3.docx"/><Relationship Id="rId7" Type="http://schemas.openxmlformats.org/officeDocument/2006/relationships/image" Target="../media/image65.png"/><Relationship Id="rId8" Type="http://schemas.openxmlformats.org/officeDocument/2006/relationships/image" Target="../media/image67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bm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2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8029" y="2055435"/>
            <a:ext cx="8040687" cy="1443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ru-RU" sz="3900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  <a:t/>
            </a:r>
            <a:br>
              <a:rPr kumimoji="0" lang="ru-RU" sz="3900" dirty="0">
                <a:solidFill>
                  <a:srgbClr val="FFFF00"/>
                </a:solidFill>
                <a:latin typeface="Verdana" charset="0"/>
                <a:ea typeface="MS PGothic" charset="0"/>
                <a:cs typeface="MS PGothic" charset="0"/>
              </a:rPr>
            </a:br>
            <a:r>
              <a:rPr kumimoji="0" lang="ru-RU" sz="3900" b="1" dirty="0" smtClean="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rPr>
              <a:t>Эозинофильный</a:t>
            </a:r>
            <a:r>
              <a:rPr kumimoji="0" lang="en-US" sz="3900" b="1" dirty="0" smtClean="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kumimoji="0" lang="ru-RU" sz="3900" b="1" dirty="0" smtClean="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rPr>
              <a:t> эзофагит</a:t>
            </a:r>
            <a:r>
              <a:rPr kumimoji="0" lang="en-US" sz="3900" b="1" dirty="0" smtClean="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rPr>
              <a:t/>
            </a:r>
            <a:br>
              <a:rPr kumimoji="0" lang="en-US" sz="3900" b="1" dirty="0" smtClean="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rPr>
            </a:br>
            <a:endParaRPr kumimoji="0" lang="en-US" sz="3900" b="1" dirty="0">
              <a:solidFill>
                <a:schemeClr val="tx1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257800"/>
            <a:ext cx="6400800" cy="381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Rage Italic" pitchFamily="66" charset="0"/>
              <a:buNone/>
              <a:defRPr/>
            </a:pPr>
            <a:r>
              <a:rPr kumimoji="0" lang="ru-RU" sz="1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Charcoal CY" charset="-52"/>
                <a:ea typeface="+mn-ea"/>
                <a:cs typeface="+mn-cs"/>
              </a:rPr>
              <a:t>  </a:t>
            </a:r>
            <a:endParaRPr kumimoji="0" lang="en-US" sz="17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Charcoal CY" charset="-52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latin typeface="Candara"/>
                <a:ea typeface="Batang" charset="0"/>
                <a:cs typeface="Candara"/>
              </a:rPr>
              <a:t>РНИМУ им Н.И. Пирогова</a:t>
            </a:r>
            <a:endParaRPr lang="en-US" sz="1200" dirty="0">
              <a:solidFill>
                <a:srgbClr val="000000"/>
              </a:solidFill>
              <a:latin typeface="Candara"/>
              <a:ea typeface="Batang" charset="0"/>
              <a:cs typeface="Candara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latin typeface="Candara"/>
                <a:cs typeface="Candara"/>
              </a:rPr>
              <a:t>Кафедра госпитальной хирургии № 2 и НИЛ хирургической гастроэнтерологии и </a:t>
            </a:r>
            <a:r>
              <a:rPr lang="ru-RU" sz="1200" dirty="0" smtClean="0">
                <a:solidFill>
                  <a:srgbClr val="000000"/>
                </a:solidFill>
                <a:latin typeface="Candara"/>
                <a:cs typeface="Candara"/>
              </a:rPr>
              <a:t>эндоскопии</a:t>
            </a:r>
            <a:endParaRPr lang="en-US" sz="12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ru-RU" sz="1200" dirty="0" smtClean="0"/>
              <a:t>ЯГМУ </a:t>
            </a:r>
            <a:r>
              <a:rPr lang="ru-RU" sz="1200" dirty="0"/>
              <a:t>Минздрава России </a:t>
            </a:r>
            <a:endParaRPr lang="ru-RU" sz="1200" dirty="0">
              <a:solidFill>
                <a:srgbClr val="000000"/>
              </a:solidFill>
              <a:latin typeface="Candara"/>
              <a:ea typeface="Batang" charset="0"/>
              <a:cs typeface="Candara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latin typeface="Candara"/>
                <a:ea typeface="Batang" charset="0"/>
                <a:cs typeface="Candara"/>
              </a:rPr>
              <a:t> </a:t>
            </a:r>
            <a:r>
              <a:rPr lang="ru-RU" sz="1200" dirty="0"/>
              <a:t>Ярославская областная клиническая онкологическая больница </a:t>
            </a:r>
            <a:endParaRPr lang="ru-RU" sz="1200" dirty="0">
              <a:solidFill>
                <a:srgbClr val="000000"/>
              </a:solidFill>
              <a:latin typeface="Candara"/>
              <a:ea typeface="Batang" charset="0"/>
              <a:cs typeface="Candara"/>
            </a:endParaRPr>
          </a:p>
          <a:p>
            <a:pPr>
              <a:defRPr/>
            </a:pP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7884" y="3218941"/>
            <a:ext cx="7223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/>
                <a:cs typeface="Calibri"/>
              </a:rPr>
              <a:t>С.В. Кашин, В.О. Кайбышева</a:t>
            </a:r>
            <a:r>
              <a:rPr lang="en-US" b="1" dirty="0" smtClean="0">
                <a:latin typeface="Calibri"/>
                <a:cs typeface="Calibri"/>
              </a:rPr>
              <a:t>, </a:t>
            </a:r>
            <a:r>
              <a:rPr lang="ru-RU" b="1" dirty="0" smtClean="0">
                <a:latin typeface="Calibri"/>
                <a:cs typeface="Calibri"/>
              </a:rPr>
              <a:t>Н.С. </a:t>
            </a:r>
            <a:r>
              <a:rPr lang="ru-RU" b="1" dirty="0" err="1" smtClean="0">
                <a:latin typeface="Calibri"/>
                <a:cs typeface="Calibri"/>
              </a:rPr>
              <a:t>Видяева</a:t>
            </a:r>
            <a:r>
              <a:rPr lang="ru-RU" b="1" dirty="0" smtClean="0">
                <a:latin typeface="Calibri"/>
                <a:cs typeface="Calibri"/>
              </a:rPr>
              <a:t>, Р.О. </a:t>
            </a:r>
            <a:r>
              <a:rPr lang="ru-RU" b="1" dirty="0" err="1" smtClean="0">
                <a:latin typeface="Calibri"/>
                <a:cs typeface="Calibri"/>
              </a:rPr>
              <a:t>Куваев</a:t>
            </a:r>
            <a:r>
              <a:rPr lang="ru-RU" b="1" dirty="0" smtClean="0">
                <a:latin typeface="Calibri"/>
                <a:cs typeface="Calibri"/>
              </a:rPr>
              <a:t>, Е.А. </a:t>
            </a:r>
            <a:r>
              <a:rPr lang="ru-RU" b="1" dirty="0" err="1" smtClean="0">
                <a:latin typeface="Calibri"/>
                <a:cs typeface="Calibri"/>
              </a:rPr>
              <a:t>Крайнова</a:t>
            </a:r>
            <a:endParaRPr lang="ru-RU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608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Санкт-Петербург</a:t>
            </a:r>
          </a:p>
          <a:p>
            <a:pPr algn="ctr"/>
            <a:r>
              <a:rPr lang="ru-RU" dirty="0" smtClean="0"/>
              <a:t>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2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1805"/>
            <a:ext cx="8229600" cy="7388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F497D"/>
                </a:solidFill>
              </a:rPr>
              <a:t>Распространенность</a:t>
            </a:r>
            <a:endParaRPr lang="ru-RU" sz="3600" b="1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942" r="4173" b="30306"/>
          <a:stretch/>
        </p:blipFill>
        <p:spPr bwMode="auto">
          <a:xfrm>
            <a:off x="219487" y="1417638"/>
            <a:ext cx="8779495" cy="4838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9046" y="1254805"/>
            <a:ext cx="276049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22,7 на 100000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08" y="65194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Dellon</a:t>
            </a:r>
            <a:r>
              <a:rPr lang="en-US" sz="1400" dirty="0"/>
              <a:t> ES, Hirano I. Epidemiology and Natural History of </a:t>
            </a:r>
            <a:r>
              <a:rPr lang="en-US" sz="1400" dirty="0" err="1" smtClean="0"/>
              <a:t>Eosinophilic</a:t>
            </a:r>
            <a:r>
              <a:rPr lang="en-US" sz="1400" dirty="0" smtClean="0"/>
              <a:t> Esophagitis</a:t>
            </a:r>
            <a:r>
              <a:rPr lang="en-US" sz="1400" dirty="0"/>
              <a:t>. Gastroenterology. 2018 </a:t>
            </a:r>
            <a:endParaRPr lang="ru-RU" sz="1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5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7" r="1357" b="10055"/>
          <a:stretch/>
        </p:blipFill>
        <p:spPr bwMode="auto">
          <a:xfrm>
            <a:off x="172453" y="297920"/>
            <a:ext cx="8763817" cy="5080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453" y="5221957"/>
            <a:ext cx="8763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/>
              <a:t>М</a:t>
            </a:r>
            <a:r>
              <a:rPr lang="ru-RU" dirty="0" smtClean="0"/>
              <a:t>аксимальна </a:t>
            </a:r>
            <a:r>
              <a:rPr lang="ru-RU" dirty="0"/>
              <a:t>в странах Западной Европы и  Северной Америки 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З</a:t>
            </a:r>
            <a:r>
              <a:rPr lang="ru-RU" dirty="0" smtClean="0"/>
              <a:t>начительно </a:t>
            </a:r>
            <a:r>
              <a:rPr lang="ru-RU" dirty="0"/>
              <a:t>ниже в Японии и </a:t>
            </a:r>
            <a:r>
              <a:rPr lang="ru-RU" dirty="0" smtClean="0"/>
              <a:t>Китае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Описаны </a:t>
            </a:r>
            <a:r>
              <a:rPr lang="ru-RU" dirty="0"/>
              <a:t>случаи заболевания в Южной Америке, Корее, Турции, Ближнем Востоке  </a:t>
            </a:r>
            <a:r>
              <a:rPr lang="ru-RU" dirty="0" smtClean="0"/>
              <a:t>Данных </a:t>
            </a:r>
            <a:r>
              <a:rPr lang="ru-RU" dirty="0"/>
              <a:t>по Африке и Индии нет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08" y="65194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Dellon</a:t>
            </a:r>
            <a:r>
              <a:rPr lang="en-US" sz="1400" dirty="0"/>
              <a:t> ES, Hirano I. Epidemiology and Natural History of </a:t>
            </a:r>
            <a:r>
              <a:rPr lang="en-US" sz="1400" dirty="0" err="1" smtClean="0"/>
              <a:t>Eosinophilic</a:t>
            </a:r>
            <a:r>
              <a:rPr lang="en-US" sz="1400" dirty="0" smtClean="0"/>
              <a:t> Esophagitis</a:t>
            </a:r>
            <a:r>
              <a:rPr lang="en-US" sz="1400" dirty="0"/>
              <a:t>. Gastroenterology. 2018 </a:t>
            </a:r>
            <a:endParaRPr lang="ru-RU" sz="1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7884" y="436562"/>
            <a:ext cx="4323042" cy="5441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Что нового? 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273" y="1650044"/>
            <a:ext cx="7959110" cy="43280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И</a:t>
            </a:r>
            <a:r>
              <a:rPr lang="ru-RU" dirty="0" smtClean="0"/>
              <a:t>сключен </a:t>
            </a:r>
            <a:r>
              <a:rPr lang="ru-RU" dirty="0"/>
              <a:t>термин </a:t>
            </a:r>
            <a:r>
              <a:rPr lang="ru-RU" i="1" dirty="0"/>
              <a:t>«антиген - опосредованное»</a:t>
            </a:r>
            <a:r>
              <a:rPr lang="ru-RU" dirty="0"/>
              <a:t> </a:t>
            </a:r>
            <a:r>
              <a:rPr lang="ru-RU" dirty="0" smtClean="0"/>
              <a:t>заболевание</a:t>
            </a:r>
          </a:p>
          <a:p>
            <a:r>
              <a:rPr lang="ru-RU" dirty="0"/>
              <a:t>В</a:t>
            </a:r>
            <a:r>
              <a:rPr lang="ru-RU" dirty="0" smtClean="0"/>
              <a:t>оздействие </a:t>
            </a:r>
            <a:r>
              <a:rPr lang="ru-RU" dirty="0"/>
              <a:t>пищевых и воздушных антигенов на </a:t>
            </a:r>
            <a:r>
              <a:rPr lang="ru-RU" u="sng" dirty="0" err="1"/>
              <a:t>иммуно</a:t>
            </a:r>
            <a:r>
              <a:rPr lang="ru-RU" u="sng" dirty="0"/>
              <a:t>-скомпрометированный</a:t>
            </a:r>
            <a:r>
              <a:rPr lang="ru-RU" dirty="0"/>
              <a:t> организм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или </a:t>
            </a:r>
          </a:p>
          <a:p>
            <a:r>
              <a:rPr lang="ru-RU" u="sng" dirty="0"/>
              <a:t>Н</a:t>
            </a:r>
            <a:r>
              <a:rPr lang="ru-RU" u="sng" dirty="0" smtClean="0"/>
              <a:t>арушение </a:t>
            </a:r>
            <a:r>
              <a:rPr lang="ru-RU" u="sng" dirty="0"/>
              <a:t>барьерной функции </a:t>
            </a:r>
            <a:r>
              <a:rPr lang="ru-RU" dirty="0"/>
              <a:t>слизистой оболочки пищевода, способствующее более глубокому проникновению </a:t>
            </a:r>
            <a:r>
              <a:rPr lang="ru-RU" dirty="0" smtClean="0"/>
              <a:t>любых экзогенных </a:t>
            </a:r>
            <a:r>
              <a:rPr lang="ru-RU" dirty="0"/>
              <a:t>антигенов в толщу слизистой оболочки и инициации иммунного </a:t>
            </a:r>
            <a:r>
              <a:rPr lang="ru-RU" dirty="0" smtClean="0"/>
              <a:t>воспаления</a:t>
            </a:r>
            <a:endParaRPr lang="ru-RU" dirty="0"/>
          </a:p>
          <a:p>
            <a:endParaRPr lang="ru-RU" dirty="0"/>
          </a:p>
        </p:txBody>
      </p:sp>
      <p:pic>
        <p:nvPicPr>
          <p:cNvPr id="5" name="Изображение 4" descr="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71" y="75988"/>
            <a:ext cx="2796529" cy="144378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546100"/>
            <a:ext cx="8953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093" y="1206463"/>
            <a:ext cx="82325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400" dirty="0"/>
              <a:t>Н</a:t>
            </a:r>
            <a:r>
              <a:rPr lang="ru-RU" sz="2400" dirty="0" smtClean="0"/>
              <a:t>аличие </a:t>
            </a:r>
            <a:r>
              <a:rPr lang="ru-RU" sz="2400" dirty="0"/>
              <a:t>патологических кислых рефлюксов усиливает степень </a:t>
            </a:r>
            <a:r>
              <a:rPr lang="ru-RU" sz="2400" dirty="0" err="1"/>
              <a:t>эозинофильнои</a:t>
            </a:r>
            <a:r>
              <a:rPr lang="ru-RU" sz="2400" dirty="0"/>
              <a:t>̆ </a:t>
            </a:r>
            <a:r>
              <a:rPr lang="ru-RU" sz="2400" dirty="0" smtClean="0"/>
              <a:t>инфильтрации </a:t>
            </a:r>
            <a:r>
              <a:rPr lang="ru-RU" sz="2400" dirty="0" err="1"/>
              <a:t>слизистои</a:t>
            </a:r>
            <a:r>
              <a:rPr lang="ru-RU" sz="2400" dirty="0"/>
              <a:t>̆ оболочки пищевода, </a:t>
            </a:r>
            <a:r>
              <a:rPr lang="ru-RU" sz="2400" dirty="0" smtClean="0"/>
              <a:t>способствует </a:t>
            </a:r>
            <a:r>
              <a:rPr lang="ru-RU" sz="2400" dirty="0"/>
              <a:t>высвобождению </a:t>
            </a:r>
            <a:r>
              <a:rPr lang="ru-RU" sz="2400" dirty="0" err="1"/>
              <a:t>мастоцитами</a:t>
            </a:r>
            <a:r>
              <a:rPr lang="ru-RU" sz="2400" dirty="0"/>
              <a:t> медиаторов </a:t>
            </a:r>
            <a:r>
              <a:rPr lang="ru-RU" sz="2400" dirty="0" smtClean="0"/>
              <a:t>воспаления</a:t>
            </a:r>
            <a:r>
              <a:rPr lang="ru-RU" sz="2400" dirty="0"/>
              <a:t>, а расширение межклеточных пространств при ГЭРБ приводит к </a:t>
            </a:r>
            <a:r>
              <a:rPr lang="ru-RU" sz="2400" dirty="0" err="1"/>
              <a:t>взаимодействию</a:t>
            </a:r>
            <a:r>
              <a:rPr lang="ru-RU" sz="2400" dirty="0"/>
              <a:t> антиген-</a:t>
            </a:r>
            <a:r>
              <a:rPr lang="ru-RU" sz="2400" dirty="0" err="1" smtClean="0"/>
              <a:t>презентирующих</a:t>
            </a:r>
            <a:r>
              <a:rPr lang="ru-RU" sz="2400" dirty="0" smtClean="0"/>
              <a:t> </a:t>
            </a:r>
            <a:r>
              <a:rPr lang="ru-RU" sz="2400" dirty="0"/>
              <a:t>клеток с пищевыми и воздушными </a:t>
            </a:r>
            <a:r>
              <a:rPr lang="ru-RU" sz="2400" dirty="0" err="1" smtClean="0"/>
              <a:t>экзоаллергенами</a:t>
            </a:r>
            <a:endParaRPr lang="ru-RU" sz="2400" dirty="0"/>
          </a:p>
        </p:txBody>
      </p:sp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36628" y="63463"/>
            <a:ext cx="9007372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1F497D"/>
                </a:solidFill>
              </a:rPr>
              <a:t>ЭоЭ</a:t>
            </a:r>
            <a:r>
              <a:rPr lang="ru-RU" b="1" dirty="0" smtClean="0">
                <a:solidFill>
                  <a:srgbClr val="1F497D"/>
                </a:solidFill>
              </a:rPr>
              <a:t> и ГЭРБ</a:t>
            </a:r>
            <a:endParaRPr lang="ru-RU" b="1" dirty="0">
              <a:solidFill>
                <a:srgbClr val="1F497D"/>
              </a:solidFill>
            </a:endParaRPr>
          </a:p>
        </p:txBody>
      </p:sp>
      <p:pic>
        <p:nvPicPr>
          <p:cNvPr id="6" name="Изображение 5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025900"/>
            <a:ext cx="5588000" cy="2832100"/>
          </a:xfrm>
          <a:prstGeom prst="rect">
            <a:avLst/>
          </a:prstGeom>
        </p:spPr>
      </p:pic>
      <p:pic>
        <p:nvPicPr>
          <p:cNvPr id="7" name="Изображение 6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824"/>
            <a:ext cx="3702233" cy="26877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8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6093" y="1206463"/>
            <a:ext cx="8102068" cy="28194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Нарушение барьерной функции слизистой оболочки обусловлено ГЭРБ или генетически?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6168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05" y="120156"/>
            <a:ext cx="6513249" cy="67378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9826" y="120156"/>
            <a:ext cx="1601304" cy="2111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енситизация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8771" y="292433"/>
            <a:ext cx="1639559" cy="2807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Повреждение эпителия </a:t>
            </a:r>
            <a:r>
              <a:rPr lang="ru-RU" sz="1600" b="1" dirty="0" err="1" smtClean="0">
                <a:solidFill>
                  <a:srgbClr val="FF0000"/>
                </a:solidFill>
              </a:rPr>
              <a:t>рефлюктатом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5486" y="398008"/>
            <a:ext cx="2489200" cy="2111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Расширенные межклеточные пространства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0730" y="2544417"/>
            <a:ext cx="1117600" cy="335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Презентация антигенов</a:t>
            </a:r>
            <a:endParaRPr lang="ru-RU" sz="1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98957" y="2395773"/>
            <a:ext cx="2341217" cy="297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Изменения в слизистой оболочке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26695" y="2528956"/>
            <a:ext cx="1117600" cy="3511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Активный ЭоЭ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21130" y="5245652"/>
            <a:ext cx="1117600" cy="2495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Гистамин, протеазы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90260" y="6577492"/>
            <a:ext cx="748747" cy="2805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Наивный Т-хелпер</a:t>
            </a:r>
            <a:endParaRPr lang="ru-RU" sz="1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39008" y="6577492"/>
            <a:ext cx="629478" cy="2805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Т</a:t>
            </a:r>
            <a:r>
              <a:rPr lang="en-US" sz="1100" b="1" dirty="0" smtClean="0"/>
              <a:t>h2</a:t>
            </a:r>
            <a:endParaRPr lang="ru-RU" sz="11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68486" y="6577492"/>
            <a:ext cx="830471" cy="2805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err="1" smtClean="0"/>
              <a:t>Мастоцит</a:t>
            </a:r>
            <a:endParaRPr lang="ru-RU" sz="11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98956" y="6577492"/>
            <a:ext cx="892311" cy="2805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Эозинофил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91266" y="6577492"/>
            <a:ext cx="764211" cy="2805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Базофил</a:t>
            </a:r>
            <a:endParaRPr lang="ru-RU" sz="11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55477" y="6577492"/>
            <a:ext cx="1095514" cy="2805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Дендритная клетка</a:t>
            </a:r>
            <a:endParaRPr lang="ru-RU" sz="11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50991" y="6577492"/>
            <a:ext cx="629478" cy="2805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В-лимф</a:t>
            </a:r>
            <a:endParaRPr lang="ru-RU" sz="11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80468" y="6577492"/>
            <a:ext cx="726661" cy="28050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err="1" smtClean="0"/>
              <a:t>Фибро-бласт</a:t>
            </a:r>
            <a:endParaRPr lang="ru-RU" sz="11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5950" y="5661709"/>
            <a:ext cx="14134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Wechsler JB, Bryce PJ. Allergic mechanisms in </a:t>
            </a:r>
            <a:r>
              <a:rPr lang="en-US" sz="1000" dirty="0" err="1"/>
              <a:t>eosinophilic</a:t>
            </a:r>
            <a:r>
              <a:rPr lang="en-US" sz="1000" dirty="0"/>
              <a:t> </a:t>
            </a:r>
            <a:r>
              <a:rPr lang="en-US" sz="1000" dirty="0" smtClean="0"/>
              <a:t>esophagitis.</a:t>
            </a:r>
            <a:r>
              <a:rPr lang="ru-RU" sz="1000" dirty="0" smtClean="0"/>
              <a:t> </a:t>
            </a:r>
            <a:r>
              <a:rPr lang="en-US" sz="1000" dirty="0" err="1" smtClean="0"/>
              <a:t>Gastroenterol</a:t>
            </a:r>
            <a:r>
              <a:rPr lang="en-US" sz="1000" dirty="0" smtClean="0"/>
              <a:t> </a:t>
            </a:r>
            <a:r>
              <a:rPr lang="en-US" sz="1000" dirty="0" err="1"/>
              <a:t>Clin</a:t>
            </a:r>
            <a:r>
              <a:rPr lang="en-US" sz="1000" dirty="0"/>
              <a:t> North Am. 2014 Jun;43(2):281-96.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846260" y="181275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TH2-</a:t>
            </a:r>
            <a:r>
              <a:rPr lang="ru-RU" b="1" dirty="0" smtClean="0">
                <a:solidFill>
                  <a:srgbClr val="FF0000"/>
                </a:solidFill>
              </a:rPr>
              <a:t>воспаление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98521" y="2693061"/>
            <a:ext cx="1645057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100" dirty="0"/>
              <a:t>Гиперплазия базального слоя</a:t>
            </a:r>
          </a:p>
          <a:p>
            <a:pPr marL="285750" indent="-285750">
              <a:buFont typeface="Arial"/>
              <a:buChar char="•"/>
            </a:pPr>
            <a:r>
              <a:rPr lang="ru-RU" sz="1100" dirty="0"/>
              <a:t>Нарушение созревания клеток плоского эпителия (</a:t>
            </a:r>
            <a:r>
              <a:rPr lang="ru-RU" sz="1100" dirty="0" err="1"/>
              <a:t>дискератоз</a:t>
            </a:r>
            <a:r>
              <a:rPr lang="ru-RU" sz="1100" dirty="0"/>
              <a:t>) с появлением ядросодержащих эпителиоцитов в поверхностных слоях эпителия</a:t>
            </a:r>
          </a:p>
          <a:p>
            <a:pPr marL="285750" indent="-285750">
              <a:buFont typeface="Arial"/>
              <a:buChar char="•"/>
            </a:pPr>
            <a:r>
              <a:rPr lang="ru-RU" sz="1100" dirty="0"/>
              <a:t>Расширение межклеточных пространств </a:t>
            </a: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3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506" y="1257038"/>
            <a:ext cx="8354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/>
              <a:t>Биоптат дистального отдела </a:t>
            </a:r>
            <a:r>
              <a:rPr lang="ru-RU" dirty="0" smtClean="0"/>
              <a:t>пищевода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о</a:t>
            </a:r>
            <a:r>
              <a:rPr lang="ru-RU" dirty="0" smtClean="0"/>
              <a:t>краска </a:t>
            </a:r>
            <a:r>
              <a:rPr lang="ru-RU" dirty="0"/>
              <a:t>гематоксилином и </a:t>
            </a:r>
            <a:r>
              <a:rPr lang="ru-RU" dirty="0" smtClean="0"/>
              <a:t>эозином)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Повреждение </a:t>
            </a:r>
            <a:r>
              <a:rPr lang="ru-RU" dirty="0"/>
              <a:t>поверхностного </a:t>
            </a:r>
            <a:r>
              <a:rPr lang="ru-RU" dirty="0" smtClean="0"/>
              <a:t>эпителия: </a:t>
            </a:r>
            <a:r>
              <a:rPr lang="ru-RU" dirty="0"/>
              <a:t>изменение его </a:t>
            </a:r>
            <a:r>
              <a:rPr lang="ru-RU" dirty="0" err="1"/>
              <a:t>тинкториальных</a:t>
            </a:r>
            <a:r>
              <a:rPr lang="ru-RU" dirty="0"/>
              <a:t> </a:t>
            </a:r>
            <a:r>
              <a:rPr lang="ru-RU" dirty="0" smtClean="0"/>
              <a:t>свойств, </a:t>
            </a:r>
            <a:r>
              <a:rPr lang="ru-RU" dirty="0" err="1" smtClean="0"/>
              <a:t>дискератоз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87884" y="207279"/>
            <a:ext cx="79374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Нарушение </a:t>
            </a:r>
            <a:r>
              <a:rPr lang="ru-RU" sz="2800" b="1" dirty="0">
                <a:solidFill>
                  <a:schemeClr val="tx2"/>
                </a:solidFill>
              </a:rPr>
              <a:t>барьерной функции слизистой оболочки пищевода в патогенезе ЭоЭ</a:t>
            </a:r>
          </a:p>
        </p:txBody>
      </p:sp>
      <p:pic>
        <p:nvPicPr>
          <p:cNvPr id="4" name="Объект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r="3404" b="3866"/>
          <a:stretch/>
        </p:blipFill>
        <p:spPr bwMode="auto">
          <a:xfrm>
            <a:off x="1678609" y="2457366"/>
            <a:ext cx="5565911" cy="4201851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2998" y="6550223"/>
            <a:ext cx="434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Данные предоставлены проф., д.м.н. Михалевой Л.М.</a:t>
            </a:r>
            <a:endParaRPr lang="ru-RU" sz="1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505" y="1257038"/>
            <a:ext cx="8608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/>
              <a:t>Биоптат проксимального отдела </a:t>
            </a:r>
            <a:r>
              <a:rPr lang="ru-RU" dirty="0" smtClean="0"/>
              <a:t>пищевода</a:t>
            </a:r>
            <a:r>
              <a:rPr lang="ru-RU" dirty="0"/>
              <a:t>(окраска гематоксилином и эозином</a:t>
            </a:r>
            <a:r>
              <a:rPr lang="ru-RU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Расширенные </a:t>
            </a:r>
            <a:r>
              <a:rPr lang="ru-RU" dirty="0"/>
              <a:t>межклеточные пространства: округлые </a:t>
            </a:r>
            <a:r>
              <a:rPr lang="ru-RU" dirty="0" err="1"/>
              <a:t>перицелюллярные</a:t>
            </a:r>
            <a:r>
              <a:rPr lang="ru-RU" dirty="0"/>
              <a:t> пространства в плоском эпителии пищевода, в которых </a:t>
            </a:r>
            <a:r>
              <a:rPr lang="ru-RU" dirty="0" smtClean="0"/>
              <a:t>определяются </a:t>
            </a:r>
            <a:r>
              <a:rPr lang="ru-RU" dirty="0"/>
              <a:t>межклеточные мостики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7884" y="207279"/>
            <a:ext cx="77131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Нарушение </a:t>
            </a:r>
            <a:r>
              <a:rPr lang="ru-RU" sz="2800" b="1" dirty="0">
                <a:solidFill>
                  <a:schemeClr val="tx2"/>
                </a:solidFill>
              </a:rPr>
              <a:t>барьерной функции слизистой оболочки пищевода в патогенезе ЭоЭ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677" y="2457367"/>
            <a:ext cx="5592369" cy="4194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2998" y="6550223"/>
            <a:ext cx="434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Данные предоставлены проф., д.м.н. Михалевой Л.М.</a:t>
            </a:r>
            <a:endParaRPr lang="ru-RU" sz="1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821" y="1964909"/>
            <a:ext cx="82325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Положение 2.</a:t>
            </a:r>
            <a:r>
              <a:rPr lang="ru-RU" sz="2000" dirty="0"/>
              <a:t> Развитие </a:t>
            </a:r>
            <a:r>
              <a:rPr lang="ru-RU" sz="2000" dirty="0" err="1"/>
              <a:t>клиническои</a:t>
            </a:r>
            <a:r>
              <a:rPr lang="ru-RU" sz="2000" dirty="0"/>
              <a:t>̆ и </a:t>
            </a:r>
            <a:r>
              <a:rPr lang="ru-RU" sz="2000" dirty="0" err="1" smtClean="0"/>
              <a:t>гистологическои</a:t>
            </a:r>
            <a:r>
              <a:rPr lang="ru-RU" sz="2000" dirty="0" smtClean="0"/>
              <a:t>̆ </a:t>
            </a:r>
            <a:r>
              <a:rPr lang="ru-RU" sz="2000" dirty="0"/>
              <a:t>ремиссии при лечении ингибиторами </a:t>
            </a:r>
            <a:r>
              <a:rPr lang="ru-RU" sz="2000" dirty="0" err="1" smtClean="0"/>
              <a:t>протоннои</a:t>
            </a:r>
            <a:r>
              <a:rPr lang="ru-RU" sz="2000" dirty="0" smtClean="0"/>
              <a:t>̆ </a:t>
            </a:r>
            <a:r>
              <a:rPr lang="ru-RU" sz="2000" dirty="0"/>
              <a:t>помпы у взрослых пациентов не исключает диагноз «</a:t>
            </a:r>
            <a:r>
              <a:rPr lang="ru-RU" sz="2000" dirty="0" err="1"/>
              <a:t>эозинофильныи</a:t>
            </a:r>
            <a:r>
              <a:rPr lang="ru-RU" sz="2000" dirty="0"/>
              <a:t>̆ эзофагит»: </a:t>
            </a:r>
            <a:r>
              <a:rPr lang="ru-RU" sz="2000" dirty="0" err="1"/>
              <a:t>эзофагеальная</a:t>
            </a:r>
            <a:r>
              <a:rPr lang="ru-RU" sz="2000" dirty="0"/>
              <a:t> </a:t>
            </a:r>
            <a:r>
              <a:rPr lang="ru-RU" sz="2000" dirty="0" err="1"/>
              <a:t>эозинофилия</a:t>
            </a:r>
            <a:r>
              <a:rPr lang="ru-RU" sz="2000" dirty="0"/>
              <a:t>, разрешающаяся на фоне </a:t>
            </a:r>
            <a:r>
              <a:rPr lang="ru-RU" sz="2000" dirty="0" err="1" smtClean="0"/>
              <a:t>антисекреторнои</a:t>
            </a:r>
            <a:r>
              <a:rPr lang="ru-RU" sz="2000" dirty="0" smtClean="0"/>
              <a:t>̆ </a:t>
            </a:r>
            <a:r>
              <a:rPr lang="ru-RU" sz="2000" dirty="0"/>
              <a:t>терапии, является одним из </a:t>
            </a:r>
            <a:r>
              <a:rPr lang="ru-RU" sz="2000" dirty="0" smtClean="0"/>
              <a:t>фенотипических </a:t>
            </a:r>
            <a:r>
              <a:rPr lang="ru-RU" sz="2000" dirty="0"/>
              <a:t>проявлений </a:t>
            </a:r>
            <a:r>
              <a:rPr lang="ru-RU" sz="2000" dirty="0" err="1"/>
              <a:t>ЭоЭ</a:t>
            </a:r>
            <a:r>
              <a:rPr lang="ru-RU" sz="2000" dirty="0"/>
              <a:t>, а не отдельным </a:t>
            </a:r>
            <a:r>
              <a:rPr lang="ru-RU" sz="2000" dirty="0" smtClean="0"/>
              <a:t>заболеванием</a:t>
            </a:r>
            <a:r>
              <a:rPr lang="ru-RU" sz="2000" dirty="0"/>
              <a:t>. В клинических исследованиях у больных </a:t>
            </a:r>
            <a:r>
              <a:rPr lang="ru-RU" sz="2000" dirty="0" err="1"/>
              <a:t>ЭоЭ</a:t>
            </a:r>
            <a:r>
              <a:rPr lang="ru-RU" sz="2000" dirty="0"/>
              <a:t>, </a:t>
            </a:r>
            <a:r>
              <a:rPr lang="ru-RU" sz="2000" dirty="0" smtClean="0"/>
              <a:t>отвечающих </a:t>
            </a:r>
            <a:r>
              <a:rPr lang="ru-RU" sz="2000" dirty="0"/>
              <a:t>и не отвечающих на терапию ИПП, были обнаружены однотипные клинические, </a:t>
            </a:r>
            <a:r>
              <a:rPr lang="ru-RU" sz="2000" dirty="0" smtClean="0"/>
              <a:t>гистологические </a:t>
            </a:r>
            <a:r>
              <a:rPr lang="ru-RU" sz="2000" dirty="0"/>
              <a:t>и генетические </a:t>
            </a:r>
            <a:r>
              <a:rPr lang="ru-RU" sz="2000" dirty="0" smtClean="0"/>
              <a:t>особенности.</a:t>
            </a:r>
            <a:endParaRPr lang="ru-RU" sz="2000" dirty="0"/>
          </a:p>
        </p:txBody>
      </p:sp>
      <p:pic>
        <p:nvPicPr>
          <p:cNvPr id="3" name="Изображение 2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71" y="75988"/>
            <a:ext cx="2796529" cy="1443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46058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Уровень доказательности: </a:t>
            </a:r>
            <a:r>
              <a:rPr lang="ru-RU" dirty="0" err="1"/>
              <a:t>умеренныи</a:t>
            </a:r>
            <a:r>
              <a:rPr lang="ru-RU" dirty="0"/>
              <a:t>̆. Согласие участников: 100%.</a:t>
            </a:r>
          </a:p>
        </p:txBody>
      </p:sp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986375" y="274638"/>
            <a:ext cx="5244408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1F497D"/>
                </a:solidFill>
              </a:rPr>
              <a:t>ЭоЭ</a:t>
            </a:r>
            <a:r>
              <a:rPr lang="ru-RU" b="1" dirty="0" smtClean="0">
                <a:solidFill>
                  <a:srgbClr val="1F497D"/>
                </a:solidFill>
              </a:rPr>
              <a:t> и ответ на лечение ИПП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2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9052" cy="36237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0801" y="3767415"/>
            <a:ext cx="8532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dirty="0" smtClean="0"/>
              <a:t>Европейское </a:t>
            </a:r>
            <a:r>
              <a:rPr lang="ru-RU" dirty="0"/>
              <a:t>общество гастроэнтерологов (</a:t>
            </a:r>
            <a:r>
              <a:rPr lang="ru-RU" dirty="0" err="1"/>
              <a:t>United</a:t>
            </a:r>
            <a:r>
              <a:rPr lang="ru-RU" dirty="0"/>
              <a:t> European </a:t>
            </a:r>
            <a:r>
              <a:rPr lang="ru-RU" dirty="0" err="1"/>
              <a:t>Gastroenterology</a:t>
            </a:r>
            <a:r>
              <a:rPr lang="ru-RU" dirty="0"/>
              <a:t> (UEG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buFont typeface="Wingdings" charset="2"/>
              <a:buChar char="ü"/>
            </a:pPr>
            <a:r>
              <a:rPr lang="ru-RU" dirty="0" smtClean="0"/>
              <a:t>Европейское </a:t>
            </a:r>
            <a:r>
              <a:rPr lang="ru-RU" dirty="0"/>
              <a:t>общество педиатрической гастроэнтерологии, </a:t>
            </a:r>
            <a:r>
              <a:rPr lang="ru-RU" dirty="0" err="1"/>
              <a:t>гепатологии</a:t>
            </a:r>
            <a:r>
              <a:rPr lang="ru-RU" dirty="0"/>
              <a:t> и </a:t>
            </a:r>
            <a:r>
              <a:rPr lang="ru-RU" dirty="0" err="1"/>
              <a:t>нутрициологии</a:t>
            </a:r>
            <a:r>
              <a:rPr lang="ru-RU" dirty="0"/>
              <a:t> ( European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Pediatric</a:t>
            </a:r>
            <a:r>
              <a:rPr lang="ru-RU" dirty="0"/>
              <a:t> </a:t>
            </a:r>
            <a:r>
              <a:rPr lang="ru-RU" dirty="0" err="1"/>
              <a:t>Gastroenterology</a:t>
            </a:r>
            <a:r>
              <a:rPr lang="ru-RU" dirty="0"/>
              <a:t>, </a:t>
            </a:r>
            <a:r>
              <a:rPr lang="ru-RU" dirty="0" err="1"/>
              <a:t>Hepatology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Nutrition</a:t>
            </a:r>
            <a:r>
              <a:rPr lang="ru-RU" dirty="0"/>
              <a:t> (ESPGHAN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buFont typeface="Wingdings" charset="2"/>
              <a:buChar char="ü"/>
            </a:pPr>
            <a:r>
              <a:rPr lang="ru-RU" dirty="0" smtClean="0"/>
              <a:t>Европейская академия </a:t>
            </a:r>
            <a:r>
              <a:rPr lang="ru-RU" dirty="0"/>
              <a:t>аллергологии и клинической иммунологии ( European </a:t>
            </a:r>
            <a:r>
              <a:rPr lang="ru-RU" dirty="0" err="1"/>
              <a:t>Academy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Allergy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Clinical</a:t>
            </a:r>
            <a:r>
              <a:rPr lang="ru-RU" dirty="0"/>
              <a:t> </a:t>
            </a:r>
            <a:r>
              <a:rPr lang="ru-RU" dirty="0" err="1"/>
              <a:t>Immunology</a:t>
            </a:r>
            <a:r>
              <a:rPr lang="ru-RU" dirty="0"/>
              <a:t> (EAACI) </a:t>
            </a:r>
            <a:endParaRPr lang="ru-RU" dirty="0" smtClean="0"/>
          </a:p>
          <a:p>
            <a:pPr marL="285750" indent="-285750">
              <a:buFont typeface="Wingdings" charset="2"/>
              <a:buChar char="ü"/>
            </a:pPr>
            <a:r>
              <a:rPr lang="ru-RU" dirty="0" smtClean="0"/>
              <a:t>Европейское </a:t>
            </a:r>
            <a:r>
              <a:rPr lang="ru-RU" dirty="0"/>
              <a:t>общество по изучению эозинофильного эзофагита (European </a:t>
            </a:r>
            <a:r>
              <a:rPr lang="ru-RU" dirty="0" err="1"/>
              <a:t>Society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Eosinophilic</a:t>
            </a:r>
            <a:r>
              <a:rPr lang="ru-RU" dirty="0"/>
              <a:t> </a:t>
            </a:r>
            <a:r>
              <a:rPr lang="ru-RU" dirty="0" err="1"/>
              <a:t>Oesophagitis</a:t>
            </a:r>
            <a:r>
              <a:rPr lang="ru-RU" dirty="0"/>
              <a:t> (EUREOS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373150" y="239182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2017</a:t>
            </a:r>
            <a:endParaRPr lang="ru-RU" sz="24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974" y="1871215"/>
            <a:ext cx="3288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Актуальные рекомендации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93591755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179388" y="620712"/>
            <a:ext cx="8785225" cy="6084697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Rage Italic" charset="0"/>
              <a:buNone/>
              <a:defRPr/>
            </a:pPr>
            <a:endParaRPr kumimoji="0" lang="ru-RU" sz="2000" dirty="0" smtClean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Font typeface="Rage Italic" charset="0"/>
              <a:buNone/>
              <a:defRPr/>
            </a:pP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До 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50-</a:t>
            </a: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70</a:t>
            </a:r>
            <a:r>
              <a:rPr kumimoji="0" lang="en-US" sz="20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% </a:t>
            </a: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пациентов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отвечают </a:t>
            </a:r>
            <a:r>
              <a:rPr kumimoji="0" lang="ru-RU" sz="20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на терапию ИПП:</a:t>
            </a: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kumimoji="0" lang="ru-RU" sz="19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Облегчением симптомов</a:t>
            </a:r>
            <a:endParaRPr kumimoji="0" lang="ru-RU" sz="19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kumimoji="0" lang="ru-RU" sz="19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Уменьшением </a:t>
            </a:r>
            <a:r>
              <a:rPr kumimoji="0" lang="ru-RU" sz="19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количества эозинофилов в слизистой пищевода менее </a:t>
            </a:r>
            <a:r>
              <a:rPr kumimoji="0" lang="en-US" sz="19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1</a:t>
            </a:r>
            <a:r>
              <a:rPr kumimoji="0" lang="ru-RU" sz="19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5 </a:t>
            </a:r>
            <a:r>
              <a:rPr kumimoji="0" lang="ru-RU" sz="19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в поле </a:t>
            </a:r>
            <a:r>
              <a:rPr kumimoji="0" lang="ru-RU" sz="19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зрения</a:t>
            </a: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endParaRPr kumimoji="0" lang="ru-RU" sz="1900" dirty="0" smtClean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kumimoji="0" lang="ru-RU" sz="2000" b="1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ПРИЧИНЫ ЭФФЕКТИВНОСТИ ИПП </a:t>
            </a:r>
          </a:p>
          <a:p>
            <a:pPr fontAlgn="auto">
              <a:spcAft>
                <a:spcPts val="0"/>
              </a:spcAft>
              <a:buFont typeface="Wingdings" charset="0"/>
              <a:buChar char="ü"/>
              <a:defRPr/>
            </a:pPr>
            <a:endParaRPr kumimoji="0"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fontAlgn="auto">
              <a:spcAft>
                <a:spcPts val="0"/>
              </a:spcAft>
              <a:buFont typeface="Wingdings" charset="0"/>
              <a:buChar char="ü"/>
              <a:defRPr/>
            </a:pP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ИПП </a:t>
            </a:r>
            <a:r>
              <a:rPr kumimoji="0" lang="ru-RU" sz="20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блокируют секрецию цитокинов (</a:t>
            </a:r>
            <a:r>
              <a:rPr kumimoji="0" lang="ru-RU" sz="2000" dirty="0" err="1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эотаксина</a:t>
            </a:r>
            <a:r>
              <a:rPr kumimoji="0" lang="ru-RU" sz="20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3)?</a:t>
            </a:r>
            <a:r>
              <a:rPr kumimoji="0" lang="ru-RU" sz="2000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kumimoji="0"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kumimoji="0"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000" dirty="0" smtClean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kumimoji="0"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fontAlgn="auto">
              <a:spcAft>
                <a:spcPts val="0"/>
              </a:spcAft>
              <a:buFont typeface="Wingdings" charset="0"/>
              <a:buChar char="ü"/>
              <a:defRPr/>
            </a:pPr>
            <a:r>
              <a:rPr kumimoji="0" lang="ru-RU" sz="2000" b="1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Сочетание </a:t>
            </a:r>
            <a:r>
              <a:rPr kumimoji="0" lang="ru-RU" sz="2000" b="1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ЭоЭ </a:t>
            </a:r>
            <a:r>
              <a:rPr kumimoji="0" lang="ru-RU" sz="2000" b="1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с </a:t>
            </a:r>
            <a:r>
              <a:rPr kumimoji="0" lang="ru-RU" sz="2000" b="1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ГЭРБ</a:t>
            </a:r>
            <a:endParaRPr kumimoji="0" lang="en-US" sz="2000" b="1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kumimoji="0" lang="ru-RU" sz="2000" dirty="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77827" name="Title 1"/>
          <p:cNvSpPr txBox="1">
            <a:spLocks/>
          </p:cNvSpPr>
          <p:nvPr/>
        </p:nvSpPr>
        <p:spPr bwMode="auto">
          <a:xfrm>
            <a:off x="79375" y="318294"/>
            <a:ext cx="91281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kumimoji="0" lang="ru-RU" sz="2800" b="1" dirty="0" smtClean="0">
                <a:solidFill>
                  <a:srgbClr val="1F497D"/>
                </a:solidFill>
                <a:latin typeface="+mn-lt"/>
              </a:rPr>
              <a:t>Ингибиторы протонной помпы</a:t>
            </a:r>
            <a:endParaRPr kumimoji="0" lang="en-US" sz="2800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77828" name="Picture 3" descr="EEandGol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52054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419872" y="4653136"/>
            <a:ext cx="43195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Изображение 1" descr="Furuta.EEPPpresentation (перетянутые)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10145"/>
            <a:ext cx="5766171" cy="359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375" y="10468"/>
            <a:ext cx="1127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1800" b="1" dirty="0" smtClean="0"/>
              <a:t>Терапия</a:t>
            </a:r>
            <a:endParaRPr kumimoji="0" lang="ru-RU" sz="1800" b="1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746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77900"/>
            <a:ext cx="9118600" cy="4902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304" y="6334780"/>
            <a:ext cx="903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Dellon ES, </a:t>
            </a:r>
            <a:r>
              <a:rPr lang="ru-RU" sz="1400" dirty="0" err="1"/>
              <a:t>Liacouras</a:t>
            </a:r>
            <a:r>
              <a:rPr lang="ru-RU" sz="1400" dirty="0"/>
              <a:t> CA, </a:t>
            </a:r>
            <a:r>
              <a:rPr lang="ru-RU" sz="1400" dirty="0" err="1"/>
              <a:t>Molina-Infante</a:t>
            </a:r>
            <a:r>
              <a:rPr lang="ru-RU" sz="1400" dirty="0"/>
              <a:t> </a:t>
            </a:r>
            <a:r>
              <a:rPr lang="ru-RU" sz="1400" dirty="0" err="1"/>
              <a:t>J</a:t>
            </a:r>
            <a:r>
              <a:rPr lang="ru-RU" sz="1400" dirty="0"/>
              <a:t> </a:t>
            </a:r>
            <a:r>
              <a:rPr lang="ru-RU" sz="1400" dirty="0" err="1"/>
              <a:t>et</a:t>
            </a:r>
            <a:r>
              <a:rPr lang="ru-RU" sz="1400" dirty="0"/>
              <a:t> </a:t>
            </a:r>
            <a:r>
              <a:rPr lang="ru-RU" sz="1400" dirty="0" err="1"/>
              <a:t>al.Updated</a:t>
            </a:r>
            <a:r>
              <a:rPr lang="ru-RU" sz="1400" dirty="0"/>
              <a:t> </a:t>
            </a:r>
            <a:r>
              <a:rPr lang="ru-RU" sz="1400" dirty="0" err="1"/>
              <a:t>International</a:t>
            </a:r>
            <a:r>
              <a:rPr lang="ru-RU" sz="1400" dirty="0"/>
              <a:t> </a:t>
            </a:r>
            <a:r>
              <a:rPr lang="ru-RU" sz="1400" dirty="0" err="1"/>
              <a:t>Consensus</a:t>
            </a:r>
            <a:r>
              <a:rPr lang="ru-RU" sz="1400" dirty="0"/>
              <a:t> </a:t>
            </a:r>
            <a:r>
              <a:rPr lang="ru-RU" sz="1400" dirty="0" err="1"/>
              <a:t>Diagnostic</a:t>
            </a:r>
            <a:r>
              <a:rPr lang="ru-RU" sz="1400" dirty="0"/>
              <a:t> </a:t>
            </a:r>
            <a:r>
              <a:rPr lang="ru-RU" sz="1400" dirty="0" err="1"/>
              <a:t>Criteria</a:t>
            </a:r>
            <a:r>
              <a:rPr lang="ru-RU" sz="1400" dirty="0"/>
              <a:t> </a:t>
            </a:r>
            <a:r>
              <a:rPr lang="ru-RU" sz="1400" dirty="0" err="1"/>
              <a:t>for</a:t>
            </a:r>
            <a:r>
              <a:rPr lang="ru-RU" sz="1400" dirty="0"/>
              <a:t> </a:t>
            </a:r>
            <a:r>
              <a:rPr lang="ru-RU" sz="1400" dirty="0" err="1"/>
              <a:t>Eosinophilic</a:t>
            </a:r>
            <a:r>
              <a:rPr lang="ru-RU" sz="1400" dirty="0"/>
              <a:t> </a:t>
            </a:r>
            <a:r>
              <a:rPr lang="ru-RU" sz="1400" dirty="0" err="1"/>
              <a:t>Esophagitis</a:t>
            </a:r>
            <a:r>
              <a:rPr lang="ru-RU" sz="1400" dirty="0"/>
              <a:t>: </a:t>
            </a:r>
            <a:r>
              <a:rPr lang="ru-RU" sz="1400" dirty="0" err="1"/>
              <a:t>Proceedings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 smtClean="0"/>
              <a:t>AGREEConference</a:t>
            </a:r>
            <a:r>
              <a:rPr lang="ru-RU" sz="1400" dirty="0"/>
              <a:t>. </a:t>
            </a:r>
            <a:r>
              <a:rPr lang="ru-RU" sz="1400" dirty="0" err="1"/>
              <a:t>Gastroenterology</a:t>
            </a:r>
            <a:r>
              <a:rPr lang="ru-RU" sz="1400" dirty="0"/>
              <a:t>. 2018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924726" y="29882"/>
            <a:ext cx="7836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</a:rPr>
              <a:t>ИПП связываются с активатором транскрипции </a:t>
            </a:r>
            <a:r>
              <a:rPr lang="en-US" sz="2000" b="1" dirty="0" smtClean="0">
                <a:solidFill>
                  <a:srgbClr val="1F497D"/>
                </a:solidFill>
              </a:rPr>
              <a:t>STAT 6  </a:t>
            </a:r>
            <a:r>
              <a:rPr lang="ru-RU" sz="2000" b="1" dirty="0" smtClean="0">
                <a:solidFill>
                  <a:srgbClr val="1F497D"/>
                </a:solidFill>
              </a:rPr>
              <a:t>и с РНК –полимеразой: </a:t>
            </a:r>
          </a:p>
          <a:p>
            <a:pPr algn="ctr"/>
            <a:r>
              <a:rPr lang="ru-RU" sz="2000" b="1" dirty="0">
                <a:solidFill>
                  <a:srgbClr val="1F497D"/>
                </a:solidFill>
              </a:rPr>
              <a:t>б</a:t>
            </a:r>
            <a:r>
              <a:rPr lang="ru-RU" sz="2000" b="1" dirty="0" smtClean="0">
                <a:solidFill>
                  <a:srgbClr val="1F497D"/>
                </a:solidFill>
              </a:rPr>
              <a:t>локада синтеза </a:t>
            </a:r>
            <a:r>
              <a:rPr lang="ru-RU" sz="2000" b="1" dirty="0" err="1" smtClean="0">
                <a:solidFill>
                  <a:srgbClr val="1F497D"/>
                </a:solidFill>
              </a:rPr>
              <a:t>эотаксина</a:t>
            </a:r>
            <a:r>
              <a:rPr lang="ru-RU" sz="2000" b="1" dirty="0" smtClean="0">
                <a:solidFill>
                  <a:srgbClr val="1F497D"/>
                </a:solidFill>
              </a:rPr>
              <a:t> -3</a:t>
            </a:r>
            <a:endParaRPr lang="ru-RU" sz="2000" b="1" dirty="0">
              <a:solidFill>
                <a:srgbClr val="1F497D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546" y="535872"/>
            <a:ext cx="6907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Положение 23. ИПП эффективны у значительной доли больных ЭоЭ в индукции клинической и гистологической ремиссии.</a:t>
            </a:r>
            <a:endParaRPr lang="ru-RU" sz="2000" dirty="0" smtClean="0">
              <a:effectLst/>
            </a:endParaRPr>
          </a:p>
          <a:p>
            <a:r>
              <a:rPr lang="ru-RU" sz="2000" dirty="0"/>
              <a:t>Уровень доказательности: умеренный; степень рекомендации: сильная;  согласие участников: 100%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4385" y="2207881"/>
            <a:ext cx="8123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400" dirty="0" smtClean="0"/>
              <a:t>Достижение </a:t>
            </a:r>
            <a:r>
              <a:rPr lang="ru-RU" sz="2400" dirty="0"/>
              <a:t>гистологической ремиссии у 50% больных ЭоЭ после </a:t>
            </a:r>
            <a:r>
              <a:rPr lang="ru-RU" sz="2400" dirty="0" smtClean="0"/>
              <a:t>8-недельного </a:t>
            </a:r>
            <a:r>
              <a:rPr lang="ru-RU" sz="2400" dirty="0"/>
              <a:t>курса терапии </a:t>
            </a:r>
            <a:r>
              <a:rPr lang="ru-RU" sz="2400" dirty="0" smtClean="0"/>
              <a:t>ИПП</a:t>
            </a:r>
          </a:p>
          <a:p>
            <a:pPr marL="342900" indent="-342900">
              <a:buFont typeface="Arial"/>
              <a:buChar char="•"/>
            </a:pPr>
            <a:endParaRPr lang="ru-RU" sz="2400" dirty="0">
              <a:effectLst/>
            </a:endParaRPr>
          </a:p>
          <a:p>
            <a:pPr marL="342900" indent="-342900">
              <a:buFont typeface="Arial"/>
              <a:buChar char="•"/>
            </a:pPr>
            <a:r>
              <a:rPr lang="ru-RU" sz="2400" dirty="0" smtClean="0">
                <a:effectLst/>
              </a:rPr>
              <a:t> </a:t>
            </a:r>
            <a:r>
              <a:rPr lang="ru-RU" sz="2400" dirty="0"/>
              <a:t>Наибольший эффект </a:t>
            </a:r>
            <a:r>
              <a:rPr lang="ru-RU" sz="2400" dirty="0" smtClean="0"/>
              <a:t>наблюдается </a:t>
            </a:r>
            <a:r>
              <a:rPr lang="ru-RU" sz="2400" dirty="0"/>
              <a:t>при приеме ИПП 2 раза в сутки </a:t>
            </a:r>
            <a:r>
              <a:rPr lang="ru-RU" sz="2400" dirty="0" smtClean="0"/>
              <a:t>у </a:t>
            </a:r>
            <a:r>
              <a:rPr lang="ru-RU" sz="2400" dirty="0"/>
              <a:t>пациентов с сопутствующей ГЭРБ </a:t>
            </a:r>
            <a:endParaRPr lang="ru-RU" sz="2400" dirty="0" smtClean="0"/>
          </a:p>
          <a:p>
            <a:pPr marL="342900" indent="-342900">
              <a:buFont typeface="Arial"/>
              <a:buChar char="•"/>
            </a:pPr>
            <a:endParaRPr lang="ru-RU" sz="2400" dirty="0"/>
          </a:p>
          <a:p>
            <a:pPr marL="342900" indent="-342900">
              <a:buFont typeface="Arial"/>
              <a:buChar char="•"/>
            </a:pPr>
            <a:r>
              <a:rPr lang="ru-RU" sz="2400" dirty="0" smtClean="0"/>
              <a:t>Рекомендовано применение: </a:t>
            </a:r>
          </a:p>
          <a:p>
            <a:r>
              <a:rPr lang="ru-RU" sz="2400" dirty="0" smtClean="0"/>
              <a:t>20</a:t>
            </a:r>
            <a:r>
              <a:rPr lang="ru-RU" sz="2400" dirty="0"/>
              <a:t>-40 мг </a:t>
            </a:r>
            <a:r>
              <a:rPr lang="ru-RU" sz="2400" dirty="0" err="1"/>
              <a:t>омепразола</a:t>
            </a:r>
            <a:r>
              <a:rPr lang="ru-RU" sz="2400" dirty="0"/>
              <a:t> дважды в день</a:t>
            </a:r>
            <a:r>
              <a:rPr lang="ru-RU" sz="2400" dirty="0" smtClean="0">
                <a:effectLst/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070109"/>
            <a:ext cx="9036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ru-RU" sz="1000" dirty="0" smtClean="0"/>
          </a:p>
          <a:p>
            <a:r>
              <a:rPr lang="ru-RU" sz="1000" dirty="0"/>
              <a:t>Dellon ES, </a:t>
            </a:r>
            <a:r>
              <a:rPr lang="ru-RU" sz="1000" dirty="0" err="1"/>
              <a:t>Liacouras</a:t>
            </a:r>
            <a:r>
              <a:rPr lang="ru-RU" sz="1000" dirty="0"/>
              <a:t> CA,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al.Updated</a:t>
            </a:r>
            <a:r>
              <a:rPr lang="ru-RU" sz="1000" dirty="0"/>
              <a:t> </a:t>
            </a:r>
            <a:r>
              <a:rPr lang="ru-RU" sz="1000" dirty="0" err="1"/>
              <a:t>International</a:t>
            </a:r>
            <a:r>
              <a:rPr lang="ru-RU" sz="1000" dirty="0"/>
              <a:t> </a:t>
            </a:r>
            <a:r>
              <a:rPr lang="ru-RU" sz="1000" dirty="0" err="1"/>
              <a:t>Consensus</a:t>
            </a:r>
            <a:r>
              <a:rPr lang="ru-RU" sz="1000" dirty="0"/>
              <a:t> </a:t>
            </a:r>
            <a:r>
              <a:rPr lang="ru-RU" sz="1000" dirty="0" err="1"/>
              <a:t>Diagnostic</a:t>
            </a:r>
            <a:r>
              <a:rPr lang="ru-RU" sz="1000" dirty="0"/>
              <a:t> </a:t>
            </a:r>
            <a:r>
              <a:rPr lang="ru-RU" sz="1000" dirty="0" err="1"/>
              <a:t>Criteria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Proceedings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AGREE</a:t>
            </a:r>
          </a:p>
          <a:p>
            <a:r>
              <a:rPr lang="ru-RU" sz="1000" dirty="0" err="1"/>
              <a:t>Conference</a:t>
            </a:r>
            <a:r>
              <a:rPr lang="ru-RU" sz="1000" dirty="0"/>
              <a:t>. </a:t>
            </a:r>
            <a:r>
              <a:rPr lang="ru-RU" sz="1000" dirty="0" err="1"/>
              <a:t>Gastroenterology</a:t>
            </a:r>
            <a:r>
              <a:rPr lang="ru-RU" sz="1000" dirty="0"/>
              <a:t>. 2018 </a:t>
            </a:r>
            <a:endParaRPr lang="en-US" sz="1000" dirty="0"/>
          </a:p>
        </p:txBody>
      </p:sp>
      <p:pic>
        <p:nvPicPr>
          <p:cNvPr id="6" name="Изображение 5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589" y="0"/>
            <a:ext cx="2128411" cy="109885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453" y="643009"/>
            <a:ext cx="6685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Положение 24. У большинства пациентов, ответивших на терапию ИПП возникновением гистологической и клинической ремиссии, ИПП могут эффективно использоваться для поддерживающей терапии ЭоЭ</a:t>
            </a:r>
            <a:r>
              <a:rPr lang="ru-RU" sz="2000" b="1" dirty="0" smtClean="0"/>
              <a:t>.</a:t>
            </a:r>
            <a:endParaRPr lang="ru-RU" sz="2000" dirty="0" smtClean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453" y="2223040"/>
            <a:ext cx="84897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/>
              <a:t>При прекращении медикаментозной терапии ЭоЭ рецидив (возникновение клинической симптоматики и активизация эозинофильного воспаления) возникает в среднем через 3-6 месяцев</a:t>
            </a:r>
            <a:r>
              <a:rPr lang="ru-RU" sz="2000" dirty="0" smtClean="0">
                <a:effectLst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ru-RU" sz="2000" dirty="0"/>
          </a:p>
          <a:p>
            <a:pPr marL="342900" indent="-342900">
              <a:buFont typeface="Arial"/>
              <a:buChar char="•"/>
            </a:pPr>
            <a:r>
              <a:rPr lang="ru-RU" sz="2000" dirty="0" smtClean="0"/>
              <a:t>Постепенное </a:t>
            </a:r>
            <a:r>
              <a:rPr lang="ru-RU" sz="2000" dirty="0"/>
              <a:t>снижение дозы ИПП до достижения минимально эффективной дозировки для каждого конкретного </a:t>
            </a:r>
            <a:r>
              <a:rPr lang="ru-RU" sz="2000" dirty="0" smtClean="0"/>
              <a:t>пациента</a:t>
            </a:r>
          </a:p>
          <a:p>
            <a:pPr marL="342900" indent="-342900">
              <a:buFont typeface="Arial"/>
              <a:buChar char="•"/>
            </a:pPr>
            <a:endParaRPr lang="ru-RU" sz="2000" dirty="0" smtClean="0"/>
          </a:p>
          <a:p>
            <a:pPr marL="342900" indent="-342900">
              <a:buFont typeface="Arial"/>
              <a:buChar char="•"/>
            </a:pPr>
            <a:r>
              <a:rPr lang="ru-RU" sz="2000" dirty="0" smtClean="0"/>
              <a:t> В </a:t>
            </a:r>
            <a:r>
              <a:rPr lang="ru-RU" sz="2000" dirty="0"/>
              <a:t>крупном </a:t>
            </a:r>
            <a:r>
              <a:rPr lang="ru-RU" sz="2000" dirty="0" err="1"/>
              <a:t>мультицентровом</a:t>
            </a:r>
            <a:r>
              <a:rPr lang="ru-RU" sz="2000" dirty="0"/>
              <a:t> исследовании (75 взрослых) у 73%  больных удавалось поддерживать ремиссию, используя минимальные дозы ИПП</a:t>
            </a:r>
            <a:r>
              <a:rPr lang="ru-RU" sz="2000" dirty="0" smtClean="0">
                <a:effectLst/>
              </a:rPr>
              <a:t> </a:t>
            </a:r>
            <a:endParaRPr lang="ru-RU" sz="20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5" name="Изображение 4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93" y="1"/>
            <a:ext cx="2316407" cy="119591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409" y="1047523"/>
            <a:ext cx="7397687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/>
              <a:t>До 50 % больных с ЭоЭ отвечают на терапию ИПП возникновением клинической и гистологической ремиссии (&lt;15 эозинофилов в поле зрения микроскопа высокого разрешения</a:t>
            </a:r>
            <a:r>
              <a:rPr lang="ru-RU" sz="2800" dirty="0" smtClean="0"/>
              <a:t>)</a:t>
            </a:r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pPr marL="457200" indent="-457200">
              <a:buFont typeface="Arial"/>
              <a:buChar char="•"/>
            </a:pPr>
            <a:r>
              <a:rPr lang="ru-RU" sz="2800" dirty="0" smtClean="0"/>
              <a:t> ИПП - препараты </a:t>
            </a:r>
            <a:r>
              <a:rPr lang="ru-RU" sz="2800" dirty="0"/>
              <a:t>первой линии в терапии ЭоЭ в связи с высокой эффективностью, удобством применения (по сравнению с топическими стероидами), </a:t>
            </a:r>
            <a:r>
              <a:rPr lang="ru-RU" sz="2800" dirty="0" smtClean="0"/>
              <a:t>безопасностью </a:t>
            </a:r>
            <a:endParaRPr lang="ru-RU" sz="28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6302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Эозинофильный Эзофагит –</a:t>
            </a:r>
            <a:br>
              <a:rPr lang="ru-RU" b="1" dirty="0" smtClean="0">
                <a:solidFill>
                  <a:srgbClr val="1F497D"/>
                </a:solidFill>
              </a:rPr>
            </a:br>
            <a:r>
              <a:rPr lang="ru-RU" b="1" dirty="0" smtClean="0">
                <a:solidFill>
                  <a:srgbClr val="1F497D"/>
                </a:solidFill>
              </a:rPr>
              <a:t> генетически обусловленное заболевание</a:t>
            </a:r>
            <a:endParaRPr lang="ru-RU" b="1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5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897318"/>
              </p:ext>
            </p:extLst>
          </p:nvPr>
        </p:nvGraphicFramePr>
        <p:xfrm>
          <a:off x="0" y="170127"/>
          <a:ext cx="5127202" cy="647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Документ" r:id="rId4" imgW="6172200" imgH="7797800" progId="Word.Document.12">
                  <p:embed/>
                </p:oleObj>
              </mc:Choice>
              <mc:Fallback>
                <p:oleObj name="Документ" r:id="rId4" imgW="6172200" imgH="779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70127"/>
                        <a:ext cx="5127202" cy="6478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08236" y="2085047"/>
            <a:ext cx="4135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«Пищевые </a:t>
            </a:r>
            <a:r>
              <a:rPr lang="ru-RU" dirty="0"/>
              <a:t>и воздушные антигены являются пусковым фактором заболевания, в основе же патогенеза </a:t>
            </a:r>
            <a:r>
              <a:rPr lang="ru-RU" dirty="0" err="1"/>
              <a:t>ЭоЭ</a:t>
            </a:r>
            <a:r>
              <a:rPr lang="ru-RU" dirty="0"/>
              <a:t>, вероятнее всего, лежит </a:t>
            </a:r>
            <a:r>
              <a:rPr lang="ru-RU" b="1" dirty="0"/>
              <a:t>генетически детерминированная патология иммунного ответа и барьерной функции слизистой оболочки </a:t>
            </a:r>
            <a:r>
              <a:rPr lang="ru-RU" b="1" dirty="0" smtClean="0"/>
              <a:t>пищевода»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7462" y="274215"/>
            <a:ext cx="3647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/>
                </a:solidFill>
              </a:rPr>
              <a:t>94 </a:t>
            </a:r>
            <a:r>
              <a:rPr lang="ru-RU" sz="2400" b="1" dirty="0">
                <a:solidFill>
                  <a:srgbClr val="1F497D"/>
                </a:solidFill>
              </a:rPr>
              <a:t>гена, ответственных за развитие </a:t>
            </a:r>
            <a:r>
              <a:rPr lang="ru-RU" sz="2400" b="1" dirty="0" err="1">
                <a:solidFill>
                  <a:srgbClr val="1F497D"/>
                </a:solidFill>
              </a:rPr>
              <a:t>ЭоЭ</a:t>
            </a:r>
            <a:r>
              <a:rPr lang="ru-RU" sz="2400" b="1" dirty="0">
                <a:solidFill>
                  <a:srgbClr val="1F497D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476521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Кайбышева В.О., Кашин С.В. И др. ЭОЗИНОФИЛЬНЫЙ </a:t>
            </a:r>
            <a:r>
              <a:rPr lang="ru-RU" sz="800" dirty="0"/>
              <a:t>ЭЗОФАГИТ: СОВРЕМЕННЫЙ ВЗГЛЯД НА ПРОБЛЕМУ И СОБСТВЕННЫЕ КЛИНИЧЕСКИЕ </a:t>
            </a:r>
            <a:r>
              <a:rPr lang="ru-RU" sz="800" dirty="0" smtClean="0"/>
              <a:t>НАБЛЮДЕНИЯ. Доказательная гастроэнтерология , 2018 , №4</a:t>
            </a:r>
          </a:p>
          <a:p>
            <a:r>
              <a:rPr lang="en-US" sz="800" dirty="0"/>
              <a:t>Wen T, </a:t>
            </a:r>
            <a:r>
              <a:rPr lang="en-US" sz="800" dirty="0" err="1"/>
              <a:t>Stucke</a:t>
            </a:r>
            <a:r>
              <a:rPr lang="en-US" sz="800" dirty="0"/>
              <a:t> EM, </a:t>
            </a:r>
            <a:r>
              <a:rPr lang="en-US" sz="800" dirty="0" err="1"/>
              <a:t>Grotjan</a:t>
            </a:r>
            <a:r>
              <a:rPr lang="en-US" sz="800" dirty="0"/>
              <a:t> TM, </a:t>
            </a:r>
            <a:r>
              <a:rPr lang="en-US" sz="800" dirty="0" err="1"/>
              <a:t>Kemme</a:t>
            </a:r>
            <a:r>
              <a:rPr lang="en-US" sz="800" dirty="0"/>
              <a:t> KA, </a:t>
            </a:r>
            <a:r>
              <a:rPr lang="en-US" sz="800" dirty="0" err="1"/>
              <a:t>Abonia</a:t>
            </a:r>
            <a:r>
              <a:rPr lang="en-US" sz="800" dirty="0"/>
              <a:t> JP, et al. Molecular diagnosis of </a:t>
            </a:r>
            <a:r>
              <a:rPr lang="en-US" sz="800" dirty="0" err="1"/>
              <a:t>eosinophilic</a:t>
            </a:r>
            <a:r>
              <a:rPr lang="en-US" sz="800" dirty="0"/>
              <a:t> esophagitis by gene expression profiling. Gastroenterology. 2013; 145(6):1289–99.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2433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Изображение 4" descr="Sp309-1 (перетянутые) 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67" y="663680"/>
            <a:ext cx="6221883" cy="337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Изображение 5" descr="Sp309-1 (перетянутые) 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6551613"/>
            <a:ext cx="25654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2286" y="158300"/>
            <a:ext cx="786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endParaRPr lang="ru-RU" sz="1800" dirty="0"/>
          </a:p>
          <a:p>
            <a:pPr>
              <a:defRPr/>
            </a:pPr>
            <a:r>
              <a:rPr lang="ru-RU" sz="1800" dirty="0"/>
              <a:t> </a:t>
            </a:r>
            <a:r>
              <a:rPr lang="ru-RU" b="1" dirty="0" smtClean="0"/>
              <a:t>Мутация в гене </a:t>
            </a:r>
            <a:r>
              <a:rPr lang="ru-RU" b="1" dirty="0"/>
              <a:t>эотаксина-</a:t>
            </a:r>
            <a:r>
              <a:rPr lang="ru-RU" b="1" dirty="0" smtClean="0"/>
              <a:t>3 </a:t>
            </a:r>
            <a:r>
              <a:rPr lang="ru-RU" dirty="0" smtClean="0"/>
              <a:t>- замена </a:t>
            </a:r>
            <a:r>
              <a:rPr lang="ru-RU" dirty="0" err="1"/>
              <a:t>тимина</a:t>
            </a:r>
            <a:r>
              <a:rPr lang="ru-RU" dirty="0"/>
              <a:t> на </a:t>
            </a:r>
            <a:r>
              <a:rPr lang="ru-RU" dirty="0" smtClean="0"/>
              <a:t>гуанин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7546" y="4052825"/>
            <a:ext cx="87815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/>
              <a:t>Эотаксин-3 </a:t>
            </a:r>
            <a:r>
              <a:rPr lang="ru-RU" sz="2000" b="1" dirty="0" smtClean="0"/>
              <a:t>–</a:t>
            </a:r>
            <a:r>
              <a:rPr lang="ru-RU" sz="2000" b="1" dirty="0" err="1" smtClean="0"/>
              <a:t>хемоаттрактант</a:t>
            </a:r>
            <a:r>
              <a:rPr lang="ru-RU" sz="2000" b="1" dirty="0" smtClean="0"/>
              <a:t> для эозинофилов</a:t>
            </a:r>
            <a:endParaRPr lang="ru-RU" sz="2000" b="1" dirty="0"/>
          </a:p>
          <a:p>
            <a:pPr>
              <a:defRPr/>
            </a:pPr>
            <a:r>
              <a:rPr lang="ru-RU" sz="2000" dirty="0"/>
              <a:t>синтезируется клетками эпителия пищевода под влиянием цитокинов Т-хелперов 2 типа (ИЛ-4, 5, 13</a:t>
            </a:r>
            <a:r>
              <a:rPr lang="ru-RU" sz="2000" dirty="0" smtClean="0"/>
              <a:t>)</a:t>
            </a:r>
          </a:p>
          <a:p>
            <a:pPr>
              <a:defRPr/>
            </a:pPr>
            <a:endParaRPr lang="ru-RU" sz="2000" b="1" dirty="0"/>
          </a:p>
          <a:p>
            <a:pPr marL="342900" indent="-342900">
              <a:buFont typeface="Wingdings" charset="2"/>
              <a:buChar char="ü"/>
              <a:defRPr/>
            </a:pPr>
            <a:r>
              <a:rPr lang="ru-RU" sz="1800" dirty="0" smtClean="0"/>
              <a:t>стимулирует </a:t>
            </a:r>
            <a:r>
              <a:rPr lang="ru-RU" sz="1800" dirty="0"/>
              <a:t>пролиферацию эозинофилов  в костном мозге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ru-RU" sz="1800" dirty="0" smtClean="0"/>
              <a:t>стимулирует </a:t>
            </a:r>
            <a:r>
              <a:rPr lang="ru-RU" sz="1800" dirty="0"/>
              <a:t>выход эозинофилов в периферическое кровеносное русло 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ru-RU" sz="1800" dirty="0"/>
              <a:t>удлиняет время жизни эозинофилов 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ru-RU" sz="1800" dirty="0"/>
              <a:t>вызывает </a:t>
            </a:r>
            <a:r>
              <a:rPr lang="ru-RU" sz="1800" dirty="0" err="1"/>
              <a:t>хемоаттракцию</a:t>
            </a:r>
            <a:r>
              <a:rPr lang="ru-RU" sz="1800" dirty="0"/>
              <a:t> эозинофилов в слизистую пищевода </a:t>
            </a: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372898" y="115888"/>
            <a:ext cx="24559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 b="1" dirty="0" smtClean="0"/>
              <a:t>Генетические аспекты</a:t>
            </a:r>
            <a:endParaRPr lang="en-US" sz="1600" b="1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04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6302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Эозинофильный Эзофагит –</a:t>
            </a:r>
            <a:br>
              <a:rPr lang="ru-RU" b="1" dirty="0" smtClean="0">
                <a:solidFill>
                  <a:srgbClr val="1F497D"/>
                </a:solidFill>
              </a:rPr>
            </a:br>
            <a:r>
              <a:rPr lang="ru-RU" b="1" dirty="0" smtClean="0">
                <a:solidFill>
                  <a:srgbClr val="1F497D"/>
                </a:solidFill>
              </a:rPr>
              <a:t> </a:t>
            </a:r>
            <a:r>
              <a:rPr lang="en-US" b="1" dirty="0" smtClean="0">
                <a:solidFill>
                  <a:srgbClr val="1F497D"/>
                </a:solidFill>
              </a:rPr>
              <a:t>Th2-</a:t>
            </a:r>
            <a:r>
              <a:rPr lang="ru-RU" b="1" dirty="0" smtClean="0">
                <a:solidFill>
                  <a:srgbClr val="1F497D"/>
                </a:solidFill>
              </a:rPr>
              <a:t>ассоциированное заболевание</a:t>
            </a:r>
            <a:endParaRPr lang="ru-RU" b="1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0" y="542777"/>
            <a:ext cx="8933684" cy="50044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3941" y="5937990"/>
            <a:ext cx="8738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Г</a:t>
            </a:r>
            <a:r>
              <a:rPr lang="ru-RU" dirty="0" smtClean="0"/>
              <a:t>енетическая </a:t>
            </a:r>
            <a:r>
              <a:rPr lang="ru-RU" dirty="0"/>
              <a:t>предрасположенность к развитию иммунного </a:t>
            </a:r>
            <a:r>
              <a:rPr lang="ru-RU" dirty="0" smtClean="0"/>
              <a:t>ответа</a:t>
            </a:r>
          </a:p>
          <a:p>
            <a:pPr lvl="0" algn="ctr"/>
            <a:r>
              <a:rPr lang="ru-RU" dirty="0" smtClean="0"/>
              <a:t> </a:t>
            </a:r>
            <a:r>
              <a:rPr lang="ru-RU" dirty="0"/>
              <a:t>(при контакте с чужеродными антигенами) по пути активации Т-хелперов 2 типа (Th2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7" y="1524000"/>
            <a:ext cx="2667000" cy="3810000"/>
          </a:xfrm>
          <a:prstGeom prst="rect">
            <a:avLst/>
          </a:prstGeom>
        </p:spPr>
      </p:pic>
      <p:pic>
        <p:nvPicPr>
          <p:cNvPr id="6" name="Изображение 5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60" y="106146"/>
            <a:ext cx="6796489" cy="6447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99" y="6488668"/>
            <a:ext cx="472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Доказательная гастроэнтерология, 2018 г, №3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227013" y="1330197"/>
            <a:ext cx="8737600" cy="36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ru-RU" sz="2400" b="1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Бронхиальная астма-50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%</a:t>
            </a:r>
            <a:endParaRPr lang="ru-RU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Пищевая аллергия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ru-RU" sz="2400" dirty="0">
                <a:solidFill>
                  <a:srgbClr val="000000"/>
                </a:solidFill>
                <a:cs typeface="Arial" charset="0"/>
              </a:rPr>
              <a:t>81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%</a:t>
            </a:r>
            <a:r>
              <a:rPr lang="ru-RU" sz="24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Аллергический ринит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-</a:t>
            </a:r>
            <a:r>
              <a:rPr lang="ru-RU" sz="2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%</a:t>
            </a:r>
            <a:endParaRPr lang="ru-RU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ru-RU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lang="ru-RU" sz="2400" dirty="0" err="1">
                <a:cs typeface="Arial" charset="0"/>
              </a:rPr>
              <a:t>Атопический</a:t>
            </a:r>
            <a:r>
              <a:rPr lang="ru-RU" sz="2400" dirty="0">
                <a:cs typeface="Arial" charset="0"/>
              </a:rPr>
              <a:t> дерматит -21</a:t>
            </a:r>
            <a:r>
              <a:rPr lang="en-US" sz="2400" dirty="0">
                <a:cs typeface="Arial" charset="0"/>
              </a:rPr>
              <a:t>%</a:t>
            </a:r>
            <a:endParaRPr lang="ru-RU" sz="24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ru-RU" sz="24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lang="ru-RU" sz="2400" dirty="0">
                <a:cs typeface="Arial" charset="0"/>
              </a:rPr>
              <a:t>Анафилаксия</a:t>
            </a:r>
            <a:r>
              <a:rPr lang="en-US" sz="2400" dirty="0">
                <a:cs typeface="Arial" charset="0"/>
              </a:rPr>
              <a:t>-</a:t>
            </a:r>
            <a:r>
              <a:rPr lang="ru-RU" sz="2400" dirty="0">
                <a:cs typeface="Arial" charset="0"/>
              </a:rPr>
              <a:t>6</a:t>
            </a:r>
            <a:r>
              <a:rPr lang="en-US" sz="2400" dirty="0">
                <a:cs typeface="Arial" charset="0"/>
              </a:rPr>
              <a:t>%</a:t>
            </a:r>
            <a:endParaRPr lang="ru-RU" sz="24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ru-RU" sz="2400" dirty="0">
              <a:solidFill>
                <a:srgbClr val="000000"/>
              </a:solidFill>
              <a:latin typeface="Cambria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lang="en-US" sz="2400" dirty="0">
              <a:solidFill>
                <a:srgbClr val="000000"/>
              </a:solidFill>
              <a:latin typeface="Cambria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07950" y="6462713"/>
            <a:ext cx="9036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Eosinophilic esophagitis: Updated consensus recommendations for children and adults J ALLERGY CLIN IMMUNOL JULY 2011</a:t>
            </a:r>
          </a:p>
        </p:txBody>
      </p:sp>
      <p:pic>
        <p:nvPicPr>
          <p:cNvPr id="58374" name="Изображение 11" descr="Medical_Progress_March_2012_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1398588"/>
            <a:ext cx="3313112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986374" y="187197"/>
            <a:ext cx="7700425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497D"/>
                </a:solidFill>
              </a:rPr>
              <a:t>Частая ассоциация с </a:t>
            </a:r>
            <a:r>
              <a:rPr lang="ru-RU" sz="3200" b="1" dirty="0" err="1" smtClean="0">
                <a:solidFill>
                  <a:srgbClr val="1F497D"/>
                </a:solidFill>
              </a:rPr>
              <a:t>атопическими</a:t>
            </a:r>
            <a:r>
              <a:rPr lang="ru-RU" sz="3200" b="1" dirty="0" smtClean="0">
                <a:solidFill>
                  <a:srgbClr val="1F497D"/>
                </a:solidFill>
              </a:rPr>
              <a:t>, </a:t>
            </a:r>
            <a:r>
              <a:rPr lang="en-US" sz="3200" b="1" dirty="0" smtClean="0">
                <a:solidFill>
                  <a:srgbClr val="1F497D"/>
                </a:solidFill>
              </a:rPr>
              <a:t>Th2-</a:t>
            </a:r>
            <a:r>
              <a:rPr lang="ru-RU" sz="3200" b="1" dirty="0" smtClean="0">
                <a:solidFill>
                  <a:srgbClr val="1F497D"/>
                </a:solidFill>
              </a:rPr>
              <a:t>заболеваниями</a:t>
            </a:r>
            <a:endParaRPr lang="ru-RU" sz="3200" b="1" dirty="0">
              <a:solidFill>
                <a:srgbClr val="1F497D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Изображение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7266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6416584"/>
            <a:ext cx="9033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O'Shea KM, </a:t>
            </a:r>
            <a:r>
              <a:rPr lang="en-US" sz="1200" dirty="0" err="1"/>
              <a:t>Aceves</a:t>
            </a:r>
            <a:r>
              <a:rPr lang="en-US" sz="1200" dirty="0"/>
              <a:t> SS, </a:t>
            </a:r>
            <a:r>
              <a:rPr lang="en-US" sz="1200" dirty="0" err="1"/>
              <a:t>Dellon</a:t>
            </a:r>
            <a:r>
              <a:rPr lang="en-US" sz="1200" dirty="0"/>
              <a:t> ES, Gupta SK, </a:t>
            </a:r>
            <a:r>
              <a:rPr lang="en-US" sz="1200" dirty="0" err="1"/>
              <a:t>Spergel</a:t>
            </a:r>
            <a:r>
              <a:rPr lang="en-US" sz="1200" dirty="0"/>
              <a:t> JM, </a:t>
            </a:r>
            <a:r>
              <a:rPr lang="en-US" sz="1200" dirty="0" err="1"/>
              <a:t>Furuta</a:t>
            </a:r>
            <a:r>
              <a:rPr lang="en-US" sz="1200" dirty="0"/>
              <a:t> GT, Rothenberg ME. Pathophysiology of </a:t>
            </a:r>
            <a:r>
              <a:rPr lang="en-US" sz="1200" dirty="0" err="1"/>
              <a:t>Eosinophilic</a:t>
            </a:r>
            <a:r>
              <a:rPr lang="en-US" sz="1200" dirty="0"/>
              <a:t> Esophagitis. Gastroenterology. 2018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8200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47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Эозинофильный Эзофагит –</a:t>
            </a:r>
            <a:br>
              <a:rPr lang="ru-RU" b="1" dirty="0" smtClean="0">
                <a:solidFill>
                  <a:srgbClr val="1F497D"/>
                </a:solidFill>
              </a:rPr>
            </a:br>
            <a:r>
              <a:rPr lang="ru-RU" b="1" dirty="0" smtClean="0">
                <a:solidFill>
                  <a:srgbClr val="1F497D"/>
                </a:solidFill>
              </a:rPr>
              <a:t> хроническое </a:t>
            </a:r>
            <a:r>
              <a:rPr lang="ru-RU" b="1" dirty="0" err="1" smtClean="0">
                <a:solidFill>
                  <a:srgbClr val="1F497D"/>
                </a:solidFill>
              </a:rPr>
              <a:t>персистирующее</a:t>
            </a:r>
            <a:r>
              <a:rPr lang="ru-RU" b="1" dirty="0" smtClean="0">
                <a:solidFill>
                  <a:srgbClr val="1F497D"/>
                </a:solidFill>
              </a:rPr>
              <a:t> доброкачественное заболевание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751" y="4147241"/>
            <a:ext cx="89662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Положение 20. </a:t>
            </a:r>
            <a:r>
              <a:rPr lang="ru-RU" sz="2000" dirty="0"/>
              <a:t>В случае отсутствия лечения </a:t>
            </a:r>
            <a:r>
              <a:rPr lang="ru-RU" sz="2000" dirty="0" err="1"/>
              <a:t>ЭоЭ</a:t>
            </a:r>
            <a:r>
              <a:rPr lang="ru-RU" sz="2000" dirty="0"/>
              <a:t> протекает как хроническое заболевание на фоне </a:t>
            </a:r>
            <a:r>
              <a:rPr lang="ru-RU" sz="2000" dirty="0" err="1"/>
              <a:t>персистирующего</a:t>
            </a:r>
            <a:r>
              <a:rPr lang="ru-RU" sz="2000" dirty="0"/>
              <a:t> воспалительного процесса в стенке пищевода, постепенно приводящего к формированию стриктур и нарушению функциональной активности пищевода. Адекватная противовоспалительная терапия может остановить прогрессирование процесса. </a:t>
            </a:r>
          </a:p>
        </p:txBody>
      </p:sp>
      <p:pic>
        <p:nvPicPr>
          <p:cNvPr id="4" name="Изображение 3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4" y="75988"/>
            <a:ext cx="2325686" cy="120070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4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997839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Положение 20. В случае отсутствия лечения </a:t>
            </a:r>
            <a:r>
              <a:rPr lang="ru-RU" b="1" dirty="0" err="1"/>
              <a:t>ЭоЭ</a:t>
            </a:r>
            <a:r>
              <a:rPr lang="ru-RU" b="1" dirty="0"/>
              <a:t> протекает как хроническое заболевание на фоне </a:t>
            </a:r>
            <a:r>
              <a:rPr lang="ru-RU" b="1" dirty="0" err="1"/>
              <a:t>персистирующего</a:t>
            </a:r>
            <a:r>
              <a:rPr lang="ru-RU" b="1" dirty="0"/>
              <a:t> воспалительного процесса в стенке пищевода, постепенно приводящего к формированию стриктур и нарушению функциональной активности пищевода. Адекватная противовоспалительная терапия может остановить прогрессирование процесса. </a:t>
            </a:r>
            <a:endParaRPr lang="ru-RU" dirty="0"/>
          </a:p>
        </p:txBody>
      </p:sp>
      <p:pic>
        <p:nvPicPr>
          <p:cNvPr id="4" name="Изображение 3" descr="1 (1)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3640" r="5750" b="2809"/>
          <a:stretch/>
        </p:blipFill>
        <p:spPr>
          <a:xfrm>
            <a:off x="987807" y="88755"/>
            <a:ext cx="7283720" cy="64832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284" y="6496036"/>
            <a:ext cx="9050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Dellon</a:t>
            </a:r>
            <a:r>
              <a:rPr lang="en-US" sz="1400" dirty="0"/>
              <a:t> ES, Hirano I. Epidemiology and Natural History of </a:t>
            </a:r>
            <a:r>
              <a:rPr lang="en-US" sz="1400" dirty="0" err="1"/>
              <a:t>Eosinophilic</a:t>
            </a:r>
            <a:r>
              <a:rPr lang="en-US" sz="1400" dirty="0"/>
              <a:t> Esophagitis. Gastroenterology. 2018;154(2):319-332</a:t>
            </a:r>
            <a:r>
              <a:rPr lang="ru-RU" sz="1400" dirty="0"/>
              <a:t>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4127" y="138567"/>
            <a:ext cx="7382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F497D"/>
                </a:solidFill>
              </a:rPr>
              <a:t>Развитие фиброза в патогенезе </a:t>
            </a:r>
            <a:r>
              <a:rPr lang="ru-RU" sz="2800" b="1" dirty="0" err="1">
                <a:solidFill>
                  <a:srgbClr val="1F497D"/>
                </a:solidFill>
              </a:rPr>
              <a:t>ЭоЭ</a:t>
            </a:r>
            <a:endParaRPr lang="ru-RU" sz="2800" b="1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444"/>
            <a:ext cx="5600700" cy="5372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07437" y="1230082"/>
            <a:ext cx="2863352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Биоптат </a:t>
            </a:r>
            <a:r>
              <a:rPr lang="ru-RU" dirty="0"/>
              <a:t>проксимального отдела </a:t>
            </a:r>
            <a:r>
              <a:rPr lang="ru-RU" dirty="0" smtClean="0"/>
              <a:t>пищевода: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Фиброз </a:t>
            </a:r>
            <a:r>
              <a:rPr lang="ru-RU" dirty="0"/>
              <a:t>собственной пластинки слизистой </a:t>
            </a:r>
            <a:r>
              <a:rPr lang="ru-RU" dirty="0" smtClean="0"/>
              <a:t>оболочки</a:t>
            </a:r>
            <a:endParaRPr lang="ru-RU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Гиперплазия базального слоя эпителия</a:t>
            </a:r>
            <a:endParaRPr lang="ru-RU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 </a:t>
            </a:r>
            <a:r>
              <a:rPr lang="ru-RU" dirty="0"/>
              <a:t>Волокна собственной пластинки утолщены, их диаметр превышает диаметр ядер клеток базального слоя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000" y="6216020"/>
            <a:ext cx="4078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Окраска по </a:t>
            </a:r>
            <a:r>
              <a:rPr lang="ru-RU" dirty="0" err="1"/>
              <a:t>Маллори</a:t>
            </a:r>
            <a:r>
              <a:rPr lang="ru-RU" dirty="0"/>
              <a:t>, увеличение х400.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2998" y="6550223"/>
            <a:ext cx="434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Данные предоставлены проф., д.м.н. Михалевой Л.М.</a:t>
            </a:r>
            <a:endParaRPr lang="ru-RU" sz="1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12800"/>
            <a:ext cx="9093200" cy="52197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594" y="812800"/>
            <a:ext cx="3439981" cy="4570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Норма                  ЭоЭ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59257" y="1269886"/>
            <a:ext cx="3629371" cy="6094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Норма                             ЭоЭ</a:t>
            </a:r>
            <a:endParaRPr lang="ru-RU" sz="2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3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 r="8786"/>
          <a:stretch/>
        </p:blipFill>
        <p:spPr>
          <a:xfrm>
            <a:off x="292100" y="801384"/>
            <a:ext cx="8266541" cy="57083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Название 4"/>
          <p:cNvSpPr>
            <a:spLocks noGrp="1"/>
          </p:cNvSpPr>
          <p:nvPr>
            <p:ph type="title"/>
          </p:nvPr>
        </p:nvSpPr>
        <p:spPr>
          <a:xfrm>
            <a:off x="0" y="36513"/>
            <a:ext cx="9385300" cy="687387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1F497D"/>
                </a:solidFill>
                <a:latin typeface="+mn-lt"/>
              </a:rPr>
              <a:t>Клиническая картина </a:t>
            </a:r>
            <a:endParaRPr lang="ru-RU" sz="4400" b="1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type="body" idx="4294967295"/>
          </p:nvPr>
        </p:nvSpPr>
        <p:spPr>
          <a:xfrm>
            <a:off x="118855" y="808659"/>
            <a:ext cx="8335963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kumimoji="0" lang="ru-RU" sz="22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Жалобы</a:t>
            </a:r>
            <a:endParaRPr kumimoji="0" lang="ru-RU" sz="14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u"/>
            </a:pPr>
            <a:endParaRPr kumimoji="0" lang="ru-RU" sz="19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q"/>
            </a:pPr>
            <a:r>
              <a:rPr kumimoji="0" lang="ru-RU" sz="19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Нарушение процесса приема пищи </a:t>
            </a: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периодическая рвота (чаще у детей)</a:t>
            </a: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отказ от еды</a:t>
            </a: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en-US" sz="190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ощущение</a:t>
            </a:r>
            <a:r>
              <a:rPr kumimoji="0" lang="en-US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en-US" sz="190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пищевого</a:t>
            </a: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en-US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en-US" sz="190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комка</a:t>
            </a:r>
            <a:r>
              <a:rPr kumimoji="0" lang="en-US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en-US" sz="190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в</a:t>
            </a:r>
            <a:r>
              <a:rPr kumimoji="0" lang="en-US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en-US" sz="190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горле</a:t>
            </a: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необходимость тщательного пережевывания </a:t>
            </a:r>
            <a:endParaRPr kumimoji="0" lang="ru-RU" sz="1900" dirty="0" smtClean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kumimoji="0" lang="ru-RU" sz="19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пищи</a:t>
            </a: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en-US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боль и задержка продвижения твердой пищи при глотании</a:t>
            </a:r>
          </a:p>
          <a:p>
            <a:pPr>
              <a:lnSpc>
                <a:spcPct val="80000"/>
              </a:lnSpc>
              <a:buFont typeface="Wingdings" charset="0"/>
              <a:buChar char="ü"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ü"/>
            </a:pPr>
            <a:r>
              <a:rPr kumimoji="0" lang="ru-RU" sz="1900" dirty="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ru-RU" sz="1900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эпизоды острой дисфагии, </a:t>
            </a:r>
            <a:r>
              <a:rPr kumimoji="0" lang="ru-RU" sz="1900" b="1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требующие</a:t>
            </a:r>
          </a:p>
          <a:p>
            <a:pPr marL="0" indent="0">
              <a:lnSpc>
                <a:spcPct val="80000"/>
              </a:lnSpc>
              <a:buNone/>
            </a:pPr>
            <a:r>
              <a:rPr kumimoji="0" lang="ru-RU" sz="1900" b="1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ru-RU" sz="1900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неотложного эндоскопического вмешательства</a:t>
            </a:r>
          </a:p>
          <a:p>
            <a:pPr>
              <a:lnSpc>
                <a:spcPct val="80000"/>
              </a:lnSpc>
              <a:buFont typeface="Rage Italic" charset="0"/>
              <a:buNone/>
            </a:pPr>
            <a:endParaRPr kumimoji="0" lang="ru-RU" sz="1900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q"/>
            </a:pPr>
            <a:r>
              <a:rPr kumimoji="0" lang="ru-RU" sz="19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Изжога  у 29-94% пациентов</a:t>
            </a:r>
          </a:p>
          <a:p>
            <a:pPr>
              <a:lnSpc>
                <a:spcPct val="80000"/>
              </a:lnSpc>
              <a:buFont typeface="Wingdings" charset="0"/>
              <a:buChar char="q"/>
            </a:pPr>
            <a:endParaRPr kumimoji="0" lang="ru-RU" sz="19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  <a:buFont typeface="Wingdings" charset="0"/>
              <a:buChar char="q"/>
            </a:pPr>
            <a:r>
              <a:rPr kumimoji="0" lang="ru-RU" sz="19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Боль в грудной клетке</a:t>
            </a:r>
          </a:p>
          <a:p>
            <a:pPr>
              <a:lnSpc>
                <a:spcPct val="80000"/>
              </a:lnSpc>
              <a:buFont typeface="Wingdings" charset="0"/>
              <a:buChar char="q"/>
            </a:pPr>
            <a:endParaRPr kumimoji="0" lang="ru-RU" sz="19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80000"/>
              </a:lnSpc>
            </a:pPr>
            <a:endParaRPr kumimoji="0" lang="ru-RU" sz="1900" dirty="0"/>
          </a:p>
        </p:txBody>
      </p:sp>
      <p:pic>
        <p:nvPicPr>
          <p:cNvPr id="2" name="Изображение 1" descr="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 r="14758"/>
          <a:stretch/>
        </p:blipFill>
        <p:spPr>
          <a:xfrm>
            <a:off x="5385352" y="808659"/>
            <a:ext cx="3624139" cy="56796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3"/>
            <a:ext cx="9144000" cy="482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001" y="914400"/>
            <a:ext cx="728134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тек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8926" y="943849"/>
            <a:ext cx="2328334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Белый экссудат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0399" y="940168"/>
            <a:ext cx="897467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Кольца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00" y="3332920"/>
            <a:ext cx="2683101" cy="2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Вертикальные борозды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0399" y="3332920"/>
            <a:ext cx="1185333" cy="2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триктура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7476" y="3217333"/>
            <a:ext cx="1532466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Комбинация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287" y="0"/>
            <a:ext cx="8847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800" b="1" dirty="0" smtClean="0">
                <a:solidFill>
                  <a:srgbClr val="1F497D"/>
                </a:solidFill>
                <a:cs typeface="Tahoma" charset="0"/>
              </a:rPr>
              <a:t>Эндоскопическое исследование</a:t>
            </a:r>
            <a:endParaRPr kumimoji="0" lang="ru-RU" sz="2800" b="1" dirty="0">
              <a:solidFill>
                <a:srgbClr val="1F497D"/>
              </a:solidFill>
              <a:cs typeface="Tahom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564675"/>
            <a:ext cx="9008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cs typeface="Arial" charset="0"/>
              </a:rPr>
              <a:t>Нормальная эндоскопическая картина  в 20% - 30%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cs typeface="Arial" charset="0"/>
              </a:rPr>
              <a:t>При наличии клинических симптомов –биопсия обязательна даже при отсутствии эндоскопических изменений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1399" y="2240416"/>
            <a:ext cx="7408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)</a:t>
            </a:r>
            <a:r>
              <a:rPr lang="ru-RU" sz="2000" b="1" dirty="0" smtClean="0">
                <a:effectLst/>
              </a:rPr>
              <a:t> 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068" y="2102598"/>
            <a:ext cx="7573961" cy="10758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EREFS (сокращение от </a:t>
            </a:r>
            <a:r>
              <a:rPr lang="ru-RU" b="1" dirty="0" err="1" smtClean="0"/>
              <a:t>Exudates</a:t>
            </a:r>
            <a:r>
              <a:rPr lang="ru-RU" b="1" dirty="0" smtClean="0"/>
              <a:t> –экссудат, </a:t>
            </a:r>
            <a:r>
              <a:rPr lang="ru-RU" b="1" dirty="0" err="1" smtClean="0"/>
              <a:t>Rings</a:t>
            </a:r>
            <a:r>
              <a:rPr lang="ru-RU" b="1" dirty="0" smtClean="0"/>
              <a:t> -кольца, </a:t>
            </a:r>
            <a:r>
              <a:rPr lang="ru-RU" b="1" dirty="0" err="1" smtClean="0"/>
              <a:t>Edema</a:t>
            </a:r>
            <a:r>
              <a:rPr lang="ru-RU" b="1" dirty="0" smtClean="0"/>
              <a:t>-отек, </a:t>
            </a:r>
            <a:r>
              <a:rPr lang="ru-RU" b="1" dirty="0" err="1" smtClean="0"/>
              <a:t>Furrows</a:t>
            </a:r>
            <a:r>
              <a:rPr lang="ru-RU" b="1" dirty="0" smtClean="0"/>
              <a:t>-борозды, </a:t>
            </a:r>
            <a:r>
              <a:rPr lang="ru-RU" b="1" dirty="0" err="1" smtClean="0"/>
              <a:t>Strictures</a:t>
            </a:r>
            <a:r>
              <a:rPr lang="ru-RU" b="1" dirty="0" smtClean="0"/>
              <a:t>-стриктуры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57890"/>
            <a:ext cx="8957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490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4008"/>
            <a:ext cx="8820472" cy="51074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5816" y="6021288"/>
            <a:ext cx="3134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http://</a:t>
            </a:r>
            <a:r>
              <a:rPr lang="en-US" b="1" dirty="0" err="1"/>
              <a:t>eureos.online</a:t>
            </a:r>
            <a:r>
              <a:rPr lang="en-US" b="1" dirty="0"/>
              <a:t>/</a:t>
            </a:r>
            <a:endParaRPr lang="ru-RU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9981" y="764397"/>
            <a:ext cx="5449719" cy="8630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Европейское общество по изучению ЭоЭ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2749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263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297" y="2811009"/>
            <a:ext cx="2774178" cy="579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Воспалительные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92224" y="3858974"/>
            <a:ext cx="2996113" cy="5917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Фибротические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57200" y="224534"/>
            <a:ext cx="8229600" cy="7116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Отек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8" y="948665"/>
            <a:ext cx="5443499" cy="170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4" y="2794668"/>
            <a:ext cx="5956126" cy="18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4" y="4804412"/>
            <a:ext cx="5427249" cy="16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" name="TextBox 12"/>
          <p:cNvSpPr txBox="1"/>
          <p:nvPr/>
        </p:nvSpPr>
        <p:spPr>
          <a:xfrm>
            <a:off x="488374" y="864283"/>
            <a:ext cx="6068136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0: </a:t>
            </a:r>
            <a:r>
              <a:rPr lang="ru-RU" dirty="0" smtClean="0"/>
              <a:t>отсутствует (выраженный сосудистый рисунок)</a:t>
            </a:r>
            <a:endParaRPr lang="ru-RU" dirty="0"/>
          </a:p>
        </p:txBody>
      </p:sp>
      <p:sp useBgFill="1">
        <p:nvSpPr>
          <p:cNvPr id="14" name="TextBox 13"/>
          <p:cNvSpPr txBox="1"/>
          <p:nvPr/>
        </p:nvSpPr>
        <p:spPr>
          <a:xfrm>
            <a:off x="493838" y="2641919"/>
            <a:ext cx="695921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(уменьшение выраженности сосудистого рисунка)</a:t>
            </a:r>
            <a:endParaRPr lang="ru-RU" dirty="0"/>
          </a:p>
        </p:txBody>
      </p:sp>
      <p:sp useBgFill="1">
        <p:nvSpPr>
          <p:cNvPr id="15" name="TextBox 14"/>
          <p:cNvSpPr txBox="1"/>
          <p:nvPr/>
        </p:nvSpPr>
        <p:spPr>
          <a:xfrm>
            <a:off x="508452" y="4598063"/>
            <a:ext cx="5363199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сильная (отсутствие сосудистого рисунка)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90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7884" y="114361"/>
            <a:ext cx="7598916" cy="7609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Кольца (</a:t>
            </a:r>
            <a:r>
              <a:rPr lang="ru-RU" b="1" dirty="0" err="1" smtClean="0">
                <a:solidFill>
                  <a:srgbClr val="1F497D"/>
                </a:solidFill>
              </a:rPr>
              <a:t>трахеевидный</a:t>
            </a:r>
            <a:r>
              <a:rPr lang="ru-RU" b="1" dirty="0" smtClean="0">
                <a:solidFill>
                  <a:srgbClr val="1F497D"/>
                </a:solidFill>
              </a:rPr>
              <a:t> пищевод)</a:t>
            </a:r>
            <a:endParaRPr lang="ru-RU" b="1" dirty="0">
              <a:solidFill>
                <a:srgbClr val="1F497D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8" y="831040"/>
            <a:ext cx="5386095" cy="173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2" y="2968228"/>
            <a:ext cx="6001649" cy="16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7" y="4909357"/>
            <a:ext cx="6449653" cy="162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1" name="TextBox 10"/>
          <p:cNvSpPr txBox="1"/>
          <p:nvPr/>
        </p:nvSpPr>
        <p:spPr>
          <a:xfrm>
            <a:off x="179103" y="764075"/>
            <a:ext cx="7620741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(тонкие циркулярные кольца при растяжении пищевода)</a:t>
            </a:r>
            <a:endParaRPr lang="ru-RU" dirty="0"/>
          </a:p>
        </p:txBody>
      </p:sp>
      <p:sp useBgFill="1">
        <p:nvSpPr>
          <p:cNvPr id="12" name="TextBox 11"/>
          <p:cNvSpPr txBox="1"/>
          <p:nvPr/>
        </p:nvSpPr>
        <p:spPr>
          <a:xfrm>
            <a:off x="231295" y="2607485"/>
            <a:ext cx="872481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умеренная (четкие циркулярные кольца, не препятствующие проведению стандартного взрослого эндоскопа диаметром 8,5-9мм)</a:t>
            </a:r>
            <a:endParaRPr lang="ru-RU" dirty="0"/>
          </a:p>
        </p:txBody>
      </p:sp>
      <p:sp useBgFill="1">
        <p:nvSpPr>
          <p:cNvPr id="13" name="TextBox 12"/>
          <p:cNvSpPr txBox="1"/>
          <p:nvPr/>
        </p:nvSpPr>
        <p:spPr>
          <a:xfrm>
            <a:off x="195805" y="4500999"/>
            <a:ext cx="872481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3: </a:t>
            </a:r>
            <a:r>
              <a:rPr lang="ru-RU" dirty="0" smtClean="0"/>
              <a:t>сильная (четкие циркулярные кольца, препятствующие проведению стандартного взрослого эндоскопа диаметром 8,5-9мм)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54409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816"/>
            <a:ext cx="9144000" cy="47752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4361"/>
            <a:ext cx="8229600" cy="7609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Экссудат (белый налет)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6120" y="1337565"/>
            <a:ext cx="6998636" cy="28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Белый «налет», захватывающий менее 10% поверхности</a:t>
            </a:r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sp useBgFill="1">
        <p:nvSpPr>
          <p:cNvPr id="8" name="TextBox 7"/>
          <p:cNvSpPr txBox="1"/>
          <p:nvPr/>
        </p:nvSpPr>
        <p:spPr>
          <a:xfrm>
            <a:off x="305947" y="1295144"/>
            <a:ext cx="8782276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(белый налет, покрывающий &lt;10% поверхности пищевода)                 </a:t>
            </a:r>
            <a:endParaRPr lang="ru-RU" dirty="0"/>
          </a:p>
        </p:txBody>
      </p:sp>
      <p:sp useBgFill="1">
        <p:nvSpPr>
          <p:cNvPr id="9" name="TextBox 8"/>
          <p:cNvSpPr txBox="1"/>
          <p:nvPr/>
        </p:nvSpPr>
        <p:spPr>
          <a:xfrm>
            <a:off x="255842" y="3629416"/>
            <a:ext cx="8884868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2:</a:t>
            </a:r>
            <a:r>
              <a:rPr lang="ru-RU" dirty="0" smtClean="0"/>
              <a:t> сильная (белый налет, покрывающий ≥10% поверхности пищевода)         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225669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39413"/>
            <a:ext cx="8229600" cy="7609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</a:rPr>
              <a:t>Продольные </a:t>
            </a:r>
            <a:r>
              <a:rPr lang="ru-RU" b="1" dirty="0" err="1" smtClean="0">
                <a:solidFill>
                  <a:srgbClr val="1F497D"/>
                </a:solidFill>
              </a:rPr>
              <a:t>брозды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6120" y="1337565"/>
            <a:ext cx="6998636" cy="28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Белый «налет», захватывающий менее 10% поверхности</a:t>
            </a:r>
            <a:endParaRPr lang="ru-RU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1468347"/>
            <a:ext cx="8863895" cy="22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4194002"/>
            <a:ext cx="6526600" cy="206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TextBox 7"/>
          <p:cNvSpPr txBox="1"/>
          <p:nvPr/>
        </p:nvSpPr>
        <p:spPr>
          <a:xfrm>
            <a:off x="268369" y="1295144"/>
            <a:ext cx="7439857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(вертикальные линии без видимого углубления)            </a:t>
            </a:r>
            <a:endParaRPr lang="ru-RU" dirty="0"/>
          </a:p>
        </p:txBody>
      </p:sp>
      <p:sp useBgFill="1">
        <p:nvSpPr>
          <p:cNvPr id="9" name="TextBox 8"/>
          <p:cNvSpPr txBox="1"/>
          <p:nvPr/>
        </p:nvSpPr>
        <p:spPr>
          <a:xfrm>
            <a:off x="250607" y="3917515"/>
            <a:ext cx="8584149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сильная </a:t>
            </a:r>
            <a:r>
              <a:rPr lang="ru-RU" dirty="0"/>
              <a:t>(вертикальные линии </a:t>
            </a:r>
            <a:r>
              <a:rPr lang="ru-RU" dirty="0" smtClean="0"/>
              <a:t>с четким углублением в слизистую оболочку (вдавливание)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50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0001" y="374056"/>
            <a:ext cx="255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1F497D"/>
                </a:solidFill>
              </a:rPr>
              <a:t>Стриктуры</a:t>
            </a:r>
            <a:endParaRPr lang="ru-RU" sz="4000" b="1" dirty="0">
              <a:solidFill>
                <a:srgbClr val="1F497D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pic>
        <p:nvPicPr>
          <p:cNvPr id="9" name="Изображение 2" descr="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5"/>
          <a:stretch/>
        </p:blipFill>
        <p:spPr>
          <a:xfrm>
            <a:off x="126081" y="3828344"/>
            <a:ext cx="8053415" cy="23219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1130145"/>
            <a:ext cx="8863895" cy="22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TextBox 7"/>
          <p:cNvSpPr txBox="1"/>
          <p:nvPr/>
        </p:nvSpPr>
        <p:spPr>
          <a:xfrm>
            <a:off x="276393" y="995583"/>
            <a:ext cx="361432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0: </a:t>
            </a:r>
            <a:r>
              <a:rPr lang="ru-RU" dirty="0" smtClean="0"/>
              <a:t>нет                               </a:t>
            </a:r>
            <a:r>
              <a:rPr lang="en-US" dirty="0" smtClean="0"/>
              <a:t>       </a:t>
            </a:r>
            <a:endParaRPr lang="ru-RU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07445" y="3548058"/>
            <a:ext cx="3225691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есть</a:t>
            </a:r>
            <a:r>
              <a:rPr lang="en-US" dirty="0" smtClean="0"/>
              <a:t>                      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165798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_20180509_000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>
            <a:off x="3154944" y="649049"/>
            <a:ext cx="2793042" cy="242036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 rotWithShape="1">
          <a:blip r:embed="rId4"/>
          <a:srcRect l="4875" r="4440"/>
          <a:stretch/>
        </p:blipFill>
        <p:spPr>
          <a:xfrm>
            <a:off x="225467" y="3776741"/>
            <a:ext cx="2842907" cy="2461220"/>
          </a:xfrm>
          <a:prstGeom prst="rect">
            <a:avLst/>
          </a:prstGeom>
        </p:spPr>
      </p:pic>
      <p:pic>
        <p:nvPicPr>
          <p:cNvPr id="10" name="Изображение 4" descr="стриктура, просвет меньше диаметра аппарата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7715"/>
          <a:stretch/>
        </p:blipFill>
        <p:spPr>
          <a:xfrm>
            <a:off x="255272" y="652502"/>
            <a:ext cx="2831789" cy="2416909"/>
          </a:xfrm>
          <a:prstGeom prst="rect">
            <a:avLst/>
          </a:prstGeom>
        </p:spPr>
      </p:pic>
      <p:pic>
        <p:nvPicPr>
          <p:cNvPr id="11" name="Изображение 1"/>
          <p:cNvPicPr>
            <a:picLocks noChangeAspect="1"/>
          </p:cNvPicPr>
          <p:nvPr/>
        </p:nvPicPr>
        <p:blipFill rotWithShape="1">
          <a:blip r:embed="rId6"/>
          <a:srcRect l="4854" r="4955"/>
          <a:stretch/>
        </p:blipFill>
        <p:spPr>
          <a:xfrm>
            <a:off x="3135785" y="3805607"/>
            <a:ext cx="2793042" cy="2432353"/>
          </a:xfrm>
          <a:prstGeom prst="rect">
            <a:avLst/>
          </a:prstGeom>
        </p:spPr>
      </p:pic>
      <p:pic>
        <p:nvPicPr>
          <p:cNvPr id="12" name="Изображение 1"/>
          <p:cNvPicPr>
            <a:picLocks noChangeAspect="1"/>
          </p:cNvPicPr>
          <p:nvPr/>
        </p:nvPicPr>
        <p:blipFill rotWithShape="1">
          <a:blip r:embed="rId7"/>
          <a:srcRect l="6040" r="4584"/>
          <a:stretch/>
        </p:blipFill>
        <p:spPr>
          <a:xfrm>
            <a:off x="6031651" y="652502"/>
            <a:ext cx="2799197" cy="2457898"/>
          </a:xfrm>
          <a:prstGeom prst="rect">
            <a:avLst/>
          </a:prstGeom>
        </p:spPr>
      </p:pic>
      <p:pic>
        <p:nvPicPr>
          <p:cNvPr id="14" name="Изображение 1" descr="надрывы слизистой после проведения эндоскопа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8029"/>
          <a:stretch/>
        </p:blipFill>
        <p:spPr>
          <a:xfrm>
            <a:off x="6037546" y="3805607"/>
            <a:ext cx="2793042" cy="23822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6393" y="3050994"/>
            <a:ext cx="310040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отек                           </a:t>
            </a:r>
            <a:r>
              <a:rPr lang="en-US" sz="2400" dirty="0" smtClean="0"/>
              <a:t>       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35785" y="3085348"/>
            <a:ext cx="31625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кольца                       </a:t>
            </a:r>
            <a:r>
              <a:rPr lang="en-US" sz="2400" dirty="0" smtClean="0"/>
              <a:t>       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31651" y="3110400"/>
            <a:ext cx="30325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родольные борозды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5272" y="6182499"/>
            <a:ext cx="12825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экссудат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35785" y="6237960"/>
            <a:ext cx="15295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стриктуры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57849" y="6234971"/>
            <a:ext cx="15888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ранимость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439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>
          <a:xfrm>
            <a:off x="139700" y="776726"/>
            <a:ext cx="8864600" cy="5636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253" y="2870085"/>
            <a:ext cx="87330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Диагноз ЭоЭ не может быть установлен </a:t>
            </a:r>
            <a:r>
              <a:rPr lang="ru-RU" b="1" dirty="0" smtClean="0"/>
              <a:t>только </a:t>
            </a:r>
            <a:r>
              <a:rPr lang="ru-RU" b="1" dirty="0"/>
              <a:t>на основании данных эндоскопического исследования</a:t>
            </a:r>
            <a:r>
              <a:rPr lang="ru-RU" dirty="0" smtClean="0">
                <a:effectLst/>
              </a:rPr>
              <a:t> </a:t>
            </a:r>
            <a:r>
              <a:rPr lang="ru-RU" b="1" dirty="0"/>
              <a:t>без морфологической верификации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0113"/>
            <a:ext cx="8834437" cy="954088"/>
          </a:xfrm>
        </p:spPr>
        <p:txBody>
          <a:bodyPr rtlCol="0">
            <a:noAutofit/>
          </a:bodyPr>
          <a:lstStyle/>
          <a:p>
            <a:pPr marL="533400" indent="-533400" algn="l" fontAlgn="auto">
              <a:spcAft>
                <a:spcPts val="600"/>
              </a:spcAft>
              <a:buFontTx/>
              <a:buChar char="•"/>
              <a:defRPr/>
            </a:pPr>
            <a:r>
              <a:rPr lang="ru-RU" sz="1800" b="1" dirty="0"/>
              <a:t>Положение 13: </a:t>
            </a:r>
            <a:r>
              <a:rPr lang="ru-RU" sz="1800" dirty="0"/>
              <a:t>Для получения корректных гистологических результатов необходимо производить биопсию не менее, чем в 6 участках (преимущественно </a:t>
            </a:r>
            <a:r>
              <a:rPr lang="ru-RU" sz="1800" dirty="0" err="1"/>
              <a:t>макроскопически</a:t>
            </a:r>
            <a:r>
              <a:rPr lang="ru-RU" sz="1800" dirty="0"/>
              <a:t> измененных) из проксимального и дистального отделов </a:t>
            </a:r>
            <a:r>
              <a:rPr lang="ru-RU" sz="1800" dirty="0" smtClean="0"/>
              <a:t>пищевода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kumimoji="0" lang="ru-RU" sz="1800" b="1" dirty="0">
              <a:solidFill>
                <a:srgbClr val="FF00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0" y="-242888"/>
            <a:ext cx="9217025" cy="114300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3200" b="1">
              <a:solidFill>
                <a:srgbClr val="FFFF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6563" name="TextBox 7"/>
          <p:cNvSpPr txBox="1">
            <a:spLocks noChangeArrowheads="1"/>
          </p:cNvSpPr>
          <p:nvPr/>
        </p:nvSpPr>
        <p:spPr bwMode="auto">
          <a:xfrm>
            <a:off x="1231232" y="69116"/>
            <a:ext cx="7912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kumimoji="0" lang="ru-RU" b="1" dirty="0">
                <a:solidFill>
                  <a:srgbClr val="1F497D"/>
                </a:solidFill>
                <a:latin typeface="+mn-lt"/>
              </a:rPr>
              <a:t>Морфологическое исследование биоптатов из пищевода</a:t>
            </a:r>
            <a:endParaRPr kumimoji="0" lang="en-US" b="1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0" y="4242791"/>
            <a:ext cx="4660348" cy="4614863"/>
          </a:xfrm>
        </p:spPr>
        <p:txBody>
          <a:bodyPr rtlCol="0">
            <a:noAutofit/>
          </a:bodyPr>
          <a:lstStyle/>
          <a:p>
            <a:pPr marL="533400" indent="-533400" fontAlgn="auto">
              <a:spcAft>
                <a:spcPts val="600"/>
              </a:spcAft>
              <a:buFont typeface="Rage Italic" pitchFamily="66" charset="0"/>
              <a:buNone/>
              <a:defRPr/>
            </a:pPr>
            <a:r>
              <a:rPr kumimoji="0" lang="ru-RU" sz="1800" b="1" dirty="0" smtClean="0">
                <a:solidFill>
                  <a:srgbClr val="000000"/>
                </a:solidFill>
                <a:ea typeface="MS PGothic" charset="0"/>
              </a:rPr>
              <a:t>Критерий ЭоЭ:</a:t>
            </a:r>
            <a:endParaRPr kumimoji="0" lang="ru-RU" sz="1800" b="1" dirty="0">
              <a:solidFill>
                <a:srgbClr val="000000"/>
              </a:solidFill>
              <a:ea typeface="MS PGothic" charset="0"/>
            </a:endParaRPr>
          </a:p>
          <a:p>
            <a:pPr>
              <a:buFont typeface="Wingdings" charset="2"/>
              <a:buChar char="ü"/>
              <a:defRPr/>
            </a:pPr>
            <a:r>
              <a:rPr lang="ru-RU" sz="1800" b="1" dirty="0" err="1">
                <a:cs typeface="Arial"/>
              </a:rPr>
              <a:t>И</a:t>
            </a:r>
            <a:r>
              <a:rPr lang="ru-RU" sz="1800" b="1" dirty="0" err="1" smtClean="0">
                <a:cs typeface="Arial"/>
              </a:rPr>
              <a:t>нтраэпителиальная</a:t>
            </a:r>
            <a:r>
              <a:rPr lang="ru-RU" sz="1800" b="1" dirty="0" smtClean="0">
                <a:cs typeface="Arial"/>
              </a:rPr>
              <a:t> эозинофильная </a:t>
            </a:r>
            <a:r>
              <a:rPr lang="ru-RU" sz="1800" b="1" dirty="0">
                <a:cs typeface="Arial"/>
              </a:rPr>
              <a:t>инфильтрация с количеством эозинофилов в поле зрения микроскопа высокого разрешения (х400) не менее 15 </a:t>
            </a:r>
            <a:endParaRPr lang="ru-RU" sz="1800" b="1" dirty="0" smtClean="0">
              <a:cs typeface="Arial"/>
            </a:endParaRPr>
          </a:p>
        </p:txBody>
      </p:sp>
      <p:pic>
        <p:nvPicPr>
          <p:cNvPr id="8" name="Изображение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21354" r="21391" b="21889"/>
          <a:stretch/>
        </p:blipFill>
        <p:spPr bwMode="auto">
          <a:xfrm>
            <a:off x="5018180" y="2330179"/>
            <a:ext cx="3975236" cy="3423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18180" y="5822732"/>
            <a:ext cx="3975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Скопления эозинофильных лейкоцитов более 60 в поле </a:t>
            </a:r>
            <a:r>
              <a:rPr lang="ru-RU" dirty="0" smtClean="0"/>
              <a:t>зрения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0870" y="185420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/>
              <a:t>Биоптат должен включать эпителий на всю его глубину и собственную пластинку слизистой оболочки  </a:t>
            </a:r>
            <a:endParaRPr lang="ru-RU" dirty="0" smtClean="0"/>
          </a:p>
          <a:p>
            <a:pPr marL="285750" indent="-285750">
              <a:buFont typeface="Arial"/>
              <a:buChar char="•"/>
            </a:pP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При </a:t>
            </a:r>
            <a:r>
              <a:rPr lang="ru-RU" dirty="0"/>
              <a:t>первом эндоскопическом обследовании рекомендуется забор биоптатов из желудка и двенадцатиперстной кишки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2998" y="6550223"/>
            <a:ext cx="434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Данные предоставлены проф., д.м.н. Михалевой Л.М.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313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err="1"/>
              <a:t>Collins</a:t>
            </a:r>
            <a:r>
              <a:rPr lang="ru-RU" sz="800" dirty="0"/>
              <a:t> MH, </a:t>
            </a:r>
            <a:r>
              <a:rPr lang="ru-RU" sz="800" dirty="0" err="1"/>
              <a:t>Martin</a:t>
            </a:r>
            <a:r>
              <a:rPr lang="ru-RU" sz="800" dirty="0"/>
              <a:t> LJ, </a:t>
            </a:r>
            <a:r>
              <a:rPr lang="ru-RU" sz="800" dirty="0" err="1"/>
              <a:t>Alexander</a:t>
            </a:r>
            <a:r>
              <a:rPr lang="ru-RU" sz="800" dirty="0"/>
              <a:t> ES, </a:t>
            </a:r>
            <a:r>
              <a:rPr lang="ru-RU" sz="800" dirty="0" err="1"/>
              <a:t>et</a:t>
            </a:r>
            <a:r>
              <a:rPr lang="ru-RU" sz="800" dirty="0"/>
              <a:t> </a:t>
            </a:r>
            <a:r>
              <a:rPr lang="ru-RU" sz="800" dirty="0" err="1"/>
              <a:t>al</a:t>
            </a:r>
            <a:r>
              <a:rPr lang="ru-RU" sz="800" dirty="0"/>
              <a:t>. </a:t>
            </a:r>
            <a:r>
              <a:rPr lang="ru-RU" sz="800" dirty="0" err="1"/>
              <a:t>Newly</a:t>
            </a:r>
            <a:r>
              <a:rPr lang="ru-RU" sz="800" dirty="0"/>
              <a:t> </a:t>
            </a:r>
            <a:r>
              <a:rPr lang="ru-RU" sz="800" dirty="0" err="1"/>
              <a:t>developed</a:t>
            </a:r>
            <a:r>
              <a:rPr lang="ru-RU" sz="800" dirty="0"/>
              <a:t> </a:t>
            </a:r>
            <a:r>
              <a:rPr lang="ru-RU" sz="800" dirty="0" err="1"/>
              <a:t>and</a:t>
            </a:r>
            <a:r>
              <a:rPr lang="ru-RU" sz="800" dirty="0"/>
              <a:t> </a:t>
            </a:r>
            <a:r>
              <a:rPr lang="ru-RU" sz="800" dirty="0" err="1"/>
              <a:t>validated</a:t>
            </a:r>
            <a:r>
              <a:rPr lang="ru-RU" sz="800" dirty="0"/>
              <a:t> </a:t>
            </a:r>
            <a:r>
              <a:rPr lang="ru-RU" sz="800" dirty="0" err="1"/>
              <a:t>eosinophilic</a:t>
            </a:r>
            <a:r>
              <a:rPr lang="ru-RU" sz="800" dirty="0"/>
              <a:t> </a:t>
            </a:r>
            <a:r>
              <a:rPr lang="ru-RU" sz="800" dirty="0" err="1"/>
              <a:t>esophagitis</a:t>
            </a:r>
            <a:r>
              <a:rPr lang="ru-RU" sz="800" dirty="0"/>
              <a:t> </a:t>
            </a:r>
            <a:r>
              <a:rPr lang="ru-RU" sz="800" dirty="0" err="1"/>
              <a:t>histology</a:t>
            </a:r>
            <a:r>
              <a:rPr lang="ru-RU" sz="800" dirty="0"/>
              <a:t> </a:t>
            </a:r>
            <a:r>
              <a:rPr lang="ru-RU" sz="800" dirty="0" err="1"/>
              <a:t>scoring</a:t>
            </a:r>
            <a:r>
              <a:rPr lang="ru-RU" sz="800" dirty="0"/>
              <a:t> </a:t>
            </a:r>
            <a:r>
              <a:rPr lang="ru-RU" sz="800" dirty="0" err="1"/>
              <a:t>system</a:t>
            </a:r>
            <a:r>
              <a:rPr lang="ru-RU" sz="800" dirty="0"/>
              <a:t> </a:t>
            </a:r>
            <a:r>
              <a:rPr lang="ru-RU" sz="800" dirty="0" err="1"/>
              <a:t>and</a:t>
            </a:r>
            <a:r>
              <a:rPr lang="ru-RU" sz="800" dirty="0"/>
              <a:t> </a:t>
            </a:r>
            <a:r>
              <a:rPr lang="ru-RU" sz="800" dirty="0" err="1"/>
              <a:t>evidence</a:t>
            </a:r>
            <a:r>
              <a:rPr lang="ru-RU" sz="800" dirty="0"/>
              <a:t> </a:t>
            </a:r>
            <a:r>
              <a:rPr lang="ru-RU" sz="800" dirty="0" err="1"/>
              <a:t>that</a:t>
            </a:r>
            <a:r>
              <a:rPr lang="ru-RU" sz="800" dirty="0"/>
              <a:t> </a:t>
            </a:r>
            <a:r>
              <a:rPr lang="ru-RU" sz="800" dirty="0" err="1"/>
              <a:t>it</a:t>
            </a:r>
            <a:r>
              <a:rPr lang="ru-RU" sz="800" dirty="0"/>
              <a:t> </a:t>
            </a:r>
            <a:r>
              <a:rPr lang="ru-RU" sz="800" dirty="0" err="1"/>
              <a:t>outperforms</a:t>
            </a:r>
            <a:r>
              <a:rPr lang="ru-RU" sz="800" dirty="0"/>
              <a:t> </a:t>
            </a:r>
            <a:r>
              <a:rPr lang="ru-RU" sz="800" dirty="0" err="1"/>
              <a:t>peak</a:t>
            </a:r>
            <a:r>
              <a:rPr lang="ru-RU" sz="800" dirty="0"/>
              <a:t> </a:t>
            </a:r>
            <a:r>
              <a:rPr lang="ru-RU" sz="800" dirty="0" err="1"/>
              <a:t>eosinophil</a:t>
            </a:r>
            <a:r>
              <a:rPr lang="ru-RU" sz="800" dirty="0"/>
              <a:t> </a:t>
            </a:r>
            <a:r>
              <a:rPr lang="ru-RU" sz="800" dirty="0" err="1"/>
              <a:t>count</a:t>
            </a:r>
            <a:r>
              <a:rPr lang="ru-RU" sz="800" dirty="0"/>
              <a:t> </a:t>
            </a:r>
            <a:r>
              <a:rPr lang="ru-RU" sz="800" dirty="0" err="1"/>
              <a:t>for</a:t>
            </a:r>
            <a:r>
              <a:rPr lang="ru-RU" sz="800" dirty="0"/>
              <a:t> </a:t>
            </a:r>
            <a:r>
              <a:rPr lang="ru-RU" sz="800" dirty="0" err="1"/>
              <a:t>disease</a:t>
            </a:r>
            <a:r>
              <a:rPr lang="ru-RU" sz="800" dirty="0"/>
              <a:t> </a:t>
            </a:r>
            <a:r>
              <a:rPr lang="ru-RU" sz="800" dirty="0" err="1"/>
              <a:t>diagnosis</a:t>
            </a:r>
            <a:r>
              <a:rPr lang="ru-RU" sz="800" dirty="0"/>
              <a:t> </a:t>
            </a:r>
            <a:r>
              <a:rPr lang="ru-RU" sz="800" dirty="0" err="1"/>
              <a:t>and</a:t>
            </a:r>
            <a:r>
              <a:rPr lang="ru-RU" sz="800" dirty="0"/>
              <a:t> </a:t>
            </a:r>
            <a:r>
              <a:rPr lang="ru-RU" sz="800" dirty="0" err="1"/>
              <a:t>monitoring</a:t>
            </a:r>
            <a:r>
              <a:rPr lang="ru-RU" sz="800" dirty="0"/>
              <a:t>. </a:t>
            </a:r>
            <a:r>
              <a:rPr lang="ru-RU" sz="800" dirty="0" err="1"/>
              <a:t>Dis</a:t>
            </a:r>
            <a:r>
              <a:rPr lang="ru-RU" sz="800" dirty="0"/>
              <a:t> </a:t>
            </a:r>
            <a:r>
              <a:rPr lang="ru-RU" sz="800" dirty="0" err="1"/>
              <a:t>Esophagus</a:t>
            </a:r>
            <a:r>
              <a:rPr lang="ru-RU" sz="800" dirty="0"/>
              <a:t> 2016. 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3083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854217"/>
              </p:ext>
            </p:extLst>
          </p:nvPr>
        </p:nvGraphicFramePr>
        <p:xfrm>
          <a:off x="397899" y="307283"/>
          <a:ext cx="11183675" cy="526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Документ" r:id="rId4" imgW="6172200" imgH="2908300" progId="Word.Document.12">
                  <p:embed/>
                </p:oleObj>
              </mc:Choice>
              <mc:Fallback>
                <p:oleObj name="Документ" r:id="rId4" imgW="6172200" imgH="290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7899" y="307283"/>
                        <a:ext cx="11183675" cy="5269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2521" y="5478358"/>
            <a:ext cx="8882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</a:t>
            </a:r>
            <a:r>
              <a:rPr lang="ru-RU" dirty="0" smtClean="0"/>
              <a:t>акт </a:t>
            </a:r>
            <a:r>
              <a:rPr lang="ru-RU" dirty="0"/>
              <a:t>обнаружения большого количества эозинофилов в слизистой оболочке пищевода при гистологическом исследовании не может служить единственным критерием диагноза эозинофильного эзофагита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4016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Dellon ES, </a:t>
            </a:r>
            <a:r>
              <a:rPr lang="ru-RU" sz="1200" dirty="0" err="1"/>
              <a:t>Liacouras</a:t>
            </a:r>
            <a:r>
              <a:rPr lang="ru-RU" sz="1200" dirty="0"/>
              <a:t> CA, </a:t>
            </a:r>
            <a:r>
              <a:rPr lang="ru-RU" sz="1200" dirty="0" err="1"/>
              <a:t>Molina-Infante</a:t>
            </a:r>
            <a:r>
              <a:rPr lang="ru-RU" sz="1200" dirty="0"/>
              <a:t> </a:t>
            </a:r>
            <a:r>
              <a:rPr lang="ru-RU" sz="1200" dirty="0" err="1"/>
              <a:t>J</a:t>
            </a:r>
            <a:r>
              <a:rPr lang="ru-RU" sz="1200" dirty="0"/>
              <a:t> </a:t>
            </a:r>
            <a:r>
              <a:rPr lang="ru-RU" sz="1200" dirty="0" err="1"/>
              <a:t>et</a:t>
            </a:r>
            <a:r>
              <a:rPr lang="ru-RU" sz="1200" dirty="0"/>
              <a:t> </a:t>
            </a:r>
            <a:r>
              <a:rPr lang="ru-RU" sz="1200" dirty="0" err="1"/>
              <a:t>al.Updated</a:t>
            </a:r>
            <a:r>
              <a:rPr lang="ru-RU" sz="1200" dirty="0"/>
              <a:t> </a:t>
            </a:r>
            <a:r>
              <a:rPr lang="ru-RU" sz="1200" dirty="0" err="1"/>
              <a:t>International</a:t>
            </a:r>
            <a:r>
              <a:rPr lang="ru-RU" sz="1200" dirty="0"/>
              <a:t> </a:t>
            </a:r>
            <a:r>
              <a:rPr lang="ru-RU" sz="1200" dirty="0" err="1"/>
              <a:t>Consensus</a:t>
            </a:r>
            <a:r>
              <a:rPr lang="ru-RU" sz="1200" dirty="0"/>
              <a:t> </a:t>
            </a:r>
            <a:r>
              <a:rPr lang="ru-RU" sz="1200" dirty="0" err="1"/>
              <a:t>Diagnostic</a:t>
            </a:r>
            <a:r>
              <a:rPr lang="ru-RU" sz="1200" dirty="0"/>
              <a:t> </a:t>
            </a:r>
            <a:r>
              <a:rPr lang="ru-RU" sz="1200" dirty="0" err="1"/>
              <a:t>Criteria</a:t>
            </a:r>
            <a:r>
              <a:rPr lang="ru-RU" sz="1200" dirty="0"/>
              <a:t> </a:t>
            </a:r>
            <a:r>
              <a:rPr lang="ru-RU" sz="1200" dirty="0" err="1"/>
              <a:t>for</a:t>
            </a:r>
            <a:r>
              <a:rPr lang="ru-RU" sz="1200" dirty="0"/>
              <a:t> </a:t>
            </a:r>
            <a:r>
              <a:rPr lang="ru-RU" sz="1200" dirty="0" err="1"/>
              <a:t>Eosinophilic</a:t>
            </a:r>
            <a:r>
              <a:rPr lang="ru-RU" sz="1200" dirty="0"/>
              <a:t> </a:t>
            </a:r>
            <a:r>
              <a:rPr lang="ru-RU" sz="1200" dirty="0" err="1"/>
              <a:t>Esophagitis</a:t>
            </a:r>
            <a:r>
              <a:rPr lang="ru-RU" sz="1200" dirty="0"/>
              <a:t>: </a:t>
            </a:r>
            <a:r>
              <a:rPr lang="ru-RU" sz="1200" dirty="0" err="1"/>
              <a:t>Proceedings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smtClean="0"/>
              <a:t>AGREE </a:t>
            </a:r>
            <a:r>
              <a:rPr lang="ru-RU" sz="1200" dirty="0" err="1" smtClean="0"/>
              <a:t>Conference</a:t>
            </a:r>
            <a:r>
              <a:rPr lang="ru-RU" sz="1200" dirty="0"/>
              <a:t>. </a:t>
            </a:r>
            <a:r>
              <a:rPr lang="ru-RU" sz="1200" dirty="0" err="1"/>
              <a:t>Gastroenterology</a:t>
            </a:r>
            <a:r>
              <a:rPr lang="ru-RU" sz="1200" dirty="0"/>
              <a:t>. 2018 </a:t>
            </a:r>
          </a:p>
        </p:txBody>
      </p:sp>
    </p:spTree>
    <p:extLst>
      <p:ext uri="{BB962C8B-B14F-4D97-AF65-F5344CB8AC3E}">
        <p14:creationId xmlns:p14="http://schemas.microsoft.com/office/powerpoint/2010/main" val="421813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1118" y="302234"/>
            <a:ext cx="8229600" cy="69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EoE Registry</a:t>
            </a:r>
            <a:br>
              <a:rPr lang="en-US" b="1" dirty="0"/>
            </a:b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543" y="717654"/>
            <a:ext cx="8981457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EUREOS have created an advanced EoE </a:t>
            </a:r>
            <a:r>
              <a:rPr lang="en-US" sz="2400" dirty="0" smtClean="0"/>
              <a:t>registry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EoE patients from all Europe can be entered and once a large database is created, this will allow </a:t>
            </a:r>
            <a:r>
              <a:rPr lang="en-US" sz="2400" b="1" dirty="0">
                <a:solidFill>
                  <a:srgbClr val="FF0000"/>
                </a:solidFill>
              </a:rPr>
              <a:t>fantastic studies </a:t>
            </a:r>
            <a:r>
              <a:rPr lang="en-US" sz="2400" dirty="0"/>
              <a:t>providing us with more information about EoE epidemiology, diagnosis and treatment throughout </a:t>
            </a:r>
            <a:r>
              <a:rPr lang="en-US" sz="2400" dirty="0" smtClean="0"/>
              <a:t>Europe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We </a:t>
            </a:r>
            <a:r>
              <a:rPr lang="en-US" sz="2400" dirty="0"/>
              <a:t>agreed that contributors that have added more than 30 patients in the database can do a brief request </a:t>
            </a:r>
            <a:r>
              <a:rPr lang="en-US" sz="2400" b="1" dirty="0"/>
              <a:t>and</a:t>
            </a:r>
            <a:r>
              <a:rPr lang="en-US" sz="2400" b="1" dirty="0">
                <a:solidFill>
                  <a:srgbClr val="FF0000"/>
                </a:solidFill>
              </a:rPr>
              <a:t> can start a study using the data in the </a:t>
            </a:r>
            <a:r>
              <a:rPr lang="en-US" sz="2400" b="1" dirty="0" smtClean="0">
                <a:solidFill>
                  <a:srgbClr val="FF0000"/>
                </a:solidFill>
              </a:rPr>
              <a:t>database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All </a:t>
            </a:r>
            <a:r>
              <a:rPr lang="en-US" sz="2400" dirty="0"/>
              <a:t>contributors of over 30 patients will be acknowledged in the scientific output created by using the </a:t>
            </a:r>
            <a:r>
              <a:rPr lang="en-US" sz="2400" dirty="0" smtClean="0"/>
              <a:t>database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Please contact </a:t>
            </a:r>
            <a:r>
              <a:rPr lang="en-US" sz="2400" dirty="0" err="1"/>
              <a:t>Dr</a:t>
            </a:r>
            <a:r>
              <a:rPr lang="en-US" sz="2400" dirty="0"/>
              <a:t> Alfredo J </a:t>
            </a:r>
            <a:r>
              <a:rPr lang="en-US" sz="2400" dirty="0" err="1"/>
              <a:t>Lucendo</a:t>
            </a:r>
            <a:r>
              <a:rPr lang="en-US" sz="2400" dirty="0"/>
              <a:t> if you like to receive more information regarding </a:t>
            </a:r>
            <a:r>
              <a:rPr lang="en-US" sz="2400" dirty="0" smtClean="0"/>
              <a:t>participation</a:t>
            </a:r>
            <a:endParaRPr lang="ru-RU" sz="2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390" y="1759683"/>
            <a:ext cx="8647277" cy="4755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endParaRPr lang="en-US" dirty="0">
              <a:solidFill>
                <a:srgbClr val="000000"/>
              </a:solidFill>
              <a:ea typeface="MS PGothic" charset="0"/>
            </a:endParaRP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>
                <a:solidFill>
                  <a:srgbClr val="000000"/>
                </a:solidFill>
                <a:ea typeface="MS PGothic" charset="0"/>
                <a:cs typeface="Arial"/>
              </a:rPr>
              <a:t>Эозинофильные  микроабсцессы (</a:t>
            </a:r>
            <a:r>
              <a:rPr lang="ru-RU" sz="2400" dirty="0">
                <a:cs typeface="Arial"/>
              </a:rPr>
              <a:t>скопление 4 и более эозинофилов в пределах эпителиального пласта)</a:t>
            </a: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>
                <a:cs typeface="Arial"/>
              </a:rPr>
              <a:t>Поверхностно-расположенные эозинофильные </a:t>
            </a:r>
            <a:r>
              <a:rPr lang="ru-RU" sz="2400" dirty="0" smtClean="0">
                <a:cs typeface="Arial"/>
              </a:rPr>
              <a:t>инфильтраты</a:t>
            </a:r>
            <a:endParaRPr lang="ru-RU" sz="2400" dirty="0">
              <a:solidFill>
                <a:srgbClr val="000000"/>
              </a:solidFill>
              <a:ea typeface="MS PGothic" charset="0"/>
              <a:cs typeface="Arial"/>
            </a:endParaRP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>
                <a:solidFill>
                  <a:srgbClr val="000000"/>
                </a:solidFill>
                <a:ea typeface="MS PGothic" charset="0"/>
                <a:cs typeface="MS PGothic" charset="0"/>
              </a:rPr>
              <a:t>Внеклеточное расположение эозинофильных гранул</a:t>
            </a: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>
                <a:solidFill>
                  <a:srgbClr val="000000"/>
                </a:solidFill>
                <a:ea typeface="MS PGothic" charset="0"/>
              </a:rPr>
              <a:t>Фиброз собственной пластинки слизистой </a:t>
            </a:r>
            <a:r>
              <a:rPr lang="ru-RU" sz="2400" dirty="0" smtClean="0">
                <a:solidFill>
                  <a:srgbClr val="000000"/>
                </a:solidFill>
                <a:ea typeface="MS PGothic" charset="0"/>
              </a:rPr>
              <a:t>оболочки</a:t>
            </a: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ea typeface="MS PGothic" charset="0"/>
              </a:rPr>
              <a:t>Расширение межклеточных пространств</a:t>
            </a: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ea typeface="MS PGothic" charset="0"/>
              </a:rPr>
              <a:t>Гиперплазия базального слоя эпителия</a:t>
            </a:r>
            <a:endParaRPr lang="ru-RU" sz="2400" dirty="0">
              <a:solidFill>
                <a:srgbClr val="000000"/>
              </a:solidFill>
              <a:ea typeface="MS PGothic" charset="0"/>
            </a:endParaRPr>
          </a:p>
          <a:p>
            <a:pPr marL="533400" indent="-533400">
              <a:spcAft>
                <a:spcPts val="600"/>
              </a:spcAft>
              <a:buFont typeface="Wingdings" charset="0"/>
              <a:buAutoNum type="arabicPeriod"/>
              <a:defRPr/>
            </a:pPr>
            <a:endParaRPr lang="ru-RU" sz="2400" dirty="0">
              <a:ea typeface="MS PGothic" charset="0"/>
            </a:endParaRPr>
          </a:p>
          <a:p>
            <a:pPr fontAlgn="auto">
              <a:spcAft>
                <a:spcPts val="600"/>
              </a:spcAft>
              <a:buFont typeface="Wingdings" charset="2"/>
              <a:buChar char="ü"/>
              <a:defRPr/>
            </a:pPr>
            <a:endParaRPr lang="ru-RU" sz="2400" b="1" dirty="0">
              <a:solidFill>
                <a:srgbClr val="000000"/>
              </a:solidFill>
              <a:ea typeface="MS PGothic" charset="0"/>
            </a:endParaRPr>
          </a:p>
          <a:p>
            <a:pPr fontAlgn="auto">
              <a:spcAft>
                <a:spcPts val="0"/>
              </a:spcAft>
              <a:buFont typeface="Rage Italic" pitchFamily="66" charset="0"/>
              <a:buChar char="0"/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2025"/>
            <a:ext cx="90576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/>
                </a:solidFill>
              </a:rPr>
              <a:t>Дополнительные гистологические критерии </a:t>
            </a:r>
            <a:r>
              <a:rPr lang="ru-RU" sz="3200" b="1" dirty="0" err="1">
                <a:solidFill>
                  <a:srgbClr val="1F497D"/>
                </a:solidFill>
              </a:rPr>
              <a:t>ЭоЭ</a:t>
            </a:r>
            <a:r>
              <a:rPr lang="ru-RU" sz="3200" b="1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5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3108" r="4301" b="3770"/>
          <a:stretch/>
        </p:blipFill>
        <p:spPr bwMode="auto">
          <a:xfrm>
            <a:off x="518174" y="1159565"/>
            <a:ext cx="3346174" cy="27277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Рисунок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24" y="1068539"/>
            <a:ext cx="2972353" cy="301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0286" y="265669"/>
            <a:ext cx="887736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F497D"/>
                </a:solidFill>
              </a:rPr>
              <a:t>Эозинофильные </a:t>
            </a:r>
            <a:r>
              <a:rPr lang="ru-RU" sz="3200" b="1" dirty="0" smtClean="0">
                <a:solidFill>
                  <a:srgbClr val="1F497D"/>
                </a:solidFill>
              </a:rPr>
              <a:t>абсцессы </a:t>
            </a:r>
            <a:endParaRPr lang="ru-RU" sz="3200" b="1" dirty="0">
              <a:solidFill>
                <a:srgbClr val="1F497D"/>
              </a:solidFill>
            </a:endParaRPr>
          </a:p>
        </p:txBody>
      </p:sp>
      <p:pic>
        <p:nvPicPr>
          <p:cNvPr id="5" name="Picture 4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56171"/>
          <a:stretch/>
        </p:blipFill>
        <p:spPr bwMode="auto">
          <a:xfrm>
            <a:off x="2279609" y="4085659"/>
            <a:ext cx="3754993" cy="2528957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32775" y="6185070"/>
            <a:ext cx="3284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окраска гематоксилином и эозином, увеличение </a:t>
            </a:r>
            <a:r>
              <a:rPr lang="ru-RU" dirty="0" smtClean="0"/>
              <a:t>х400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434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Данные предоставлены проф., д.м.н. Михалевой Л.М.</a:t>
            </a:r>
            <a:endParaRPr lang="ru-RU" sz="14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. HE x 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04" y="6521798"/>
            <a:ext cx="42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предоставлены </a:t>
            </a:r>
            <a:r>
              <a:rPr lang="ru-RU" dirty="0" err="1" smtClean="0"/>
              <a:t>Ильчишиной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8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. HE x 400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04" y="6521798"/>
            <a:ext cx="42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предоставлены </a:t>
            </a:r>
            <a:r>
              <a:rPr lang="ru-RU" dirty="0" err="1" smtClean="0"/>
              <a:t>Ильчишиной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0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. HE x 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04" y="6521798"/>
            <a:ext cx="42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предоставлены </a:t>
            </a:r>
            <a:r>
              <a:rPr lang="ru-RU" dirty="0" err="1" smtClean="0"/>
              <a:t>Ильчишиной</a:t>
            </a:r>
            <a:r>
              <a:rPr lang="ru-RU" dirty="0" smtClean="0"/>
              <a:t> Т.А.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6145" y="358949"/>
            <a:ext cx="6488288" cy="566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Клинические симптомы, характерные для ЭоЭ</a:t>
            </a:r>
            <a:endParaRPr lang="ru-RU" sz="2400" dirty="0"/>
          </a:p>
        </p:txBody>
      </p:sp>
      <p:cxnSp>
        <p:nvCxnSpPr>
          <p:cNvPr id="6" name="Прямая со стрелкой 5"/>
          <p:cNvCxnSpPr>
            <a:stCxn id="4" idx="2"/>
            <a:endCxn id="7" idx="0"/>
          </p:cNvCxnSpPr>
          <p:nvPr/>
        </p:nvCxnSpPr>
        <p:spPr>
          <a:xfrm>
            <a:off x="4790289" y="924984"/>
            <a:ext cx="0" cy="1867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46145" y="2792896"/>
            <a:ext cx="6488288" cy="1186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Эозинофилия пищевода </a:t>
            </a:r>
          </a:p>
          <a:p>
            <a:pPr algn="ctr"/>
            <a:r>
              <a:rPr lang="ru-RU" sz="2400" dirty="0" smtClean="0"/>
              <a:t>(</a:t>
            </a:r>
            <a:r>
              <a:rPr lang="en-US" sz="2400" dirty="0" smtClean="0"/>
              <a:t>&gt;</a:t>
            </a:r>
            <a:r>
              <a:rPr lang="ru-RU" sz="2400" dirty="0" smtClean="0"/>
              <a:t>15 </a:t>
            </a:r>
            <a:r>
              <a:rPr lang="ru-RU" sz="2400" dirty="0" err="1" smtClean="0"/>
              <a:t>эоз</a:t>
            </a:r>
            <a:r>
              <a:rPr lang="ru-RU" sz="2400" dirty="0" smtClean="0"/>
              <a:t>. в п/</a:t>
            </a:r>
            <a:r>
              <a:rPr lang="ru-RU" sz="2400" dirty="0" err="1" smtClean="0"/>
              <a:t>зр</a:t>
            </a:r>
            <a:r>
              <a:rPr lang="ru-RU" sz="2400" dirty="0" smtClean="0"/>
              <a:t>. </a:t>
            </a:r>
            <a:r>
              <a:rPr lang="ru-RU" sz="2400" dirty="0"/>
              <a:t>и</a:t>
            </a:r>
            <a:r>
              <a:rPr lang="ru-RU" sz="2400" dirty="0" smtClean="0"/>
              <a:t>ли 60  </a:t>
            </a:r>
            <a:r>
              <a:rPr lang="ru-RU" sz="2400" dirty="0" err="1" smtClean="0"/>
              <a:t>эоз</a:t>
            </a:r>
            <a:r>
              <a:rPr lang="ru-RU" sz="2400" dirty="0" smtClean="0"/>
              <a:t>. в 1 мм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47067" y="1157849"/>
            <a:ext cx="308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ЭГДС с множественной биопсией из дистального и проксимального отделов пищевода</a:t>
            </a:r>
            <a:endParaRPr lang="ru-RU" b="1" dirty="0"/>
          </a:p>
        </p:txBody>
      </p: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>
            <a:off x="4790289" y="3979333"/>
            <a:ext cx="0" cy="1467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919111" y="5446889"/>
            <a:ext cx="5926667" cy="8184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Эозинофильный эзофагит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7067" y="4177627"/>
            <a:ext cx="308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Исключение заболеваний, протекающих с </a:t>
            </a:r>
            <a:r>
              <a:rPr lang="ru-RU" b="1" dirty="0" err="1" smtClean="0"/>
              <a:t>эозинофилией</a:t>
            </a:r>
            <a:r>
              <a:rPr lang="ru-RU" b="1" dirty="0" smtClean="0"/>
              <a:t> пищевода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68546" y="-1038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Диагностический алгоритм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304" y="6334780"/>
            <a:ext cx="903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Dellon ES, </a:t>
            </a:r>
            <a:r>
              <a:rPr lang="ru-RU" sz="1400" dirty="0" err="1"/>
              <a:t>Liacouras</a:t>
            </a:r>
            <a:r>
              <a:rPr lang="ru-RU" sz="1400" dirty="0"/>
              <a:t> CA, </a:t>
            </a:r>
            <a:r>
              <a:rPr lang="ru-RU" sz="1400" dirty="0" err="1"/>
              <a:t>Molina-Infante</a:t>
            </a:r>
            <a:r>
              <a:rPr lang="ru-RU" sz="1400" dirty="0"/>
              <a:t> </a:t>
            </a:r>
            <a:r>
              <a:rPr lang="ru-RU" sz="1400" dirty="0" err="1"/>
              <a:t>J</a:t>
            </a:r>
            <a:r>
              <a:rPr lang="ru-RU" sz="1400" dirty="0"/>
              <a:t> </a:t>
            </a:r>
            <a:r>
              <a:rPr lang="ru-RU" sz="1400" dirty="0" err="1"/>
              <a:t>et</a:t>
            </a:r>
            <a:r>
              <a:rPr lang="ru-RU" sz="1400" dirty="0"/>
              <a:t> </a:t>
            </a:r>
            <a:r>
              <a:rPr lang="ru-RU" sz="1400" dirty="0" err="1"/>
              <a:t>al.Updated</a:t>
            </a:r>
            <a:r>
              <a:rPr lang="ru-RU" sz="1400" dirty="0"/>
              <a:t> </a:t>
            </a:r>
            <a:r>
              <a:rPr lang="ru-RU" sz="1400" dirty="0" err="1"/>
              <a:t>International</a:t>
            </a:r>
            <a:r>
              <a:rPr lang="ru-RU" sz="1400" dirty="0"/>
              <a:t> </a:t>
            </a:r>
            <a:r>
              <a:rPr lang="ru-RU" sz="1400" dirty="0" err="1"/>
              <a:t>Consensus</a:t>
            </a:r>
            <a:r>
              <a:rPr lang="ru-RU" sz="1400" dirty="0"/>
              <a:t> </a:t>
            </a:r>
            <a:r>
              <a:rPr lang="ru-RU" sz="1400" dirty="0" err="1"/>
              <a:t>Diagnostic</a:t>
            </a:r>
            <a:r>
              <a:rPr lang="ru-RU" sz="1400" dirty="0"/>
              <a:t> </a:t>
            </a:r>
            <a:r>
              <a:rPr lang="ru-RU" sz="1400" dirty="0" err="1"/>
              <a:t>Criteria</a:t>
            </a:r>
            <a:r>
              <a:rPr lang="ru-RU" sz="1400" dirty="0"/>
              <a:t> </a:t>
            </a:r>
            <a:r>
              <a:rPr lang="ru-RU" sz="1400" dirty="0" err="1"/>
              <a:t>for</a:t>
            </a:r>
            <a:r>
              <a:rPr lang="ru-RU" sz="1400" dirty="0"/>
              <a:t> </a:t>
            </a:r>
            <a:r>
              <a:rPr lang="ru-RU" sz="1400" dirty="0" err="1"/>
              <a:t>Eosinophilic</a:t>
            </a:r>
            <a:r>
              <a:rPr lang="ru-RU" sz="1400" dirty="0"/>
              <a:t> </a:t>
            </a:r>
            <a:r>
              <a:rPr lang="ru-RU" sz="1400" dirty="0" err="1"/>
              <a:t>Esophagitis</a:t>
            </a:r>
            <a:r>
              <a:rPr lang="ru-RU" sz="1400" dirty="0"/>
              <a:t>: </a:t>
            </a:r>
            <a:r>
              <a:rPr lang="ru-RU" sz="1400" dirty="0" err="1"/>
              <a:t>Proceedings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 smtClean="0"/>
              <a:t>AGREEConference</a:t>
            </a:r>
            <a:r>
              <a:rPr lang="ru-RU" sz="1400" dirty="0"/>
              <a:t>. </a:t>
            </a:r>
            <a:r>
              <a:rPr lang="ru-RU" sz="1400" dirty="0" err="1"/>
              <a:t>Gastroenterology</a:t>
            </a:r>
            <a:r>
              <a:rPr lang="ru-RU" sz="1400" dirty="0"/>
              <a:t>. 2018 </a:t>
            </a:r>
            <a:endParaRPr lang="en-US" sz="14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Название 2"/>
          <p:cNvSpPr>
            <a:spLocks noGrp="1"/>
          </p:cNvSpPr>
          <p:nvPr>
            <p:ph type="title"/>
          </p:nvPr>
        </p:nvSpPr>
        <p:spPr>
          <a:xfrm>
            <a:off x="547688" y="43856"/>
            <a:ext cx="8042275" cy="695325"/>
          </a:xfrm>
        </p:spPr>
        <p:txBody>
          <a:bodyPr/>
          <a:lstStyle/>
          <a:p>
            <a:r>
              <a:rPr kumimoji="0" lang="ru-RU" sz="3200" b="1" dirty="0">
                <a:solidFill>
                  <a:srgbClr val="1F497D"/>
                </a:solidFill>
                <a:latin typeface="+mn-lt"/>
                <a:ea typeface="MS PGothic" charset="0"/>
                <a:cs typeface="MS PGothic" charset="0"/>
              </a:rPr>
              <a:t>Трудности диагностики </a:t>
            </a:r>
            <a:r>
              <a:rPr kumimoji="0" lang="ru-RU" sz="3200" b="1" dirty="0" err="1">
                <a:solidFill>
                  <a:srgbClr val="1F497D"/>
                </a:solidFill>
                <a:latin typeface="+mn-lt"/>
                <a:ea typeface="MS PGothic" charset="0"/>
                <a:cs typeface="MS PGothic" charset="0"/>
              </a:rPr>
              <a:t>ЭоЭ</a:t>
            </a:r>
            <a:endParaRPr kumimoji="0" lang="ru-RU" sz="3200" b="1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250825" y="955675"/>
            <a:ext cx="8713788" cy="55689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kumimoji="0" lang="ru-RU" sz="2000" b="1" dirty="0">
                <a:solidFill>
                  <a:schemeClr val="tx1"/>
                </a:solidFill>
                <a:latin typeface="Arial" charset="0"/>
                <a:ea typeface="MS PGothic" charset="0"/>
              </a:rPr>
              <a:t>Низкая осведомленность и настороженность  </a:t>
            </a:r>
            <a:r>
              <a:rPr kumimoji="0" lang="ru-RU" sz="2000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врачей</a:t>
            </a:r>
          </a:p>
          <a:p>
            <a:pPr marL="0" indent="0" fontAlgn="auto">
              <a:spcAft>
                <a:spcPts val="0"/>
              </a:spcAft>
              <a:buFont typeface="Rage Italic" charset="0"/>
              <a:buNone/>
              <a:defRPr/>
            </a:pP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В России диагноз «ЭоЭ» практически не устанавливается!</a:t>
            </a: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endParaRPr kumimoji="0" lang="ru-RU" sz="1800" dirty="0">
              <a:solidFill>
                <a:schemeClr val="tx1"/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kumimoji="0" lang="ru-RU" sz="2000" b="1" dirty="0">
                <a:solidFill>
                  <a:schemeClr val="tx1"/>
                </a:solidFill>
                <a:latin typeface="Arial" charset="0"/>
                <a:ea typeface="MS PGothic" charset="0"/>
              </a:rPr>
              <a:t>Трудно исключить </a:t>
            </a:r>
            <a:r>
              <a:rPr kumimoji="0" lang="ru-RU" sz="2000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ГЭРБ:</a:t>
            </a:r>
            <a:endParaRPr kumimoji="0" lang="en-US" sz="2000" b="1" dirty="0">
              <a:solidFill>
                <a:schemeClr val="tx1"/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ГЭРБ </a:t>
            </a: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подобные симптомы (изжога, </a:t>
            </a: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боль</a:t>
            </a:r>
            <a:r>
              <a:rPr kumimoji="0" lang="en-US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 </a:t>
            </a: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в эпигастрии, </a:t>
            </a: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дисфагия, одинофагия</a:t>
            </a: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Облегчение </a:t>
            </a: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симптоматики при приеме ИПП у 50</a:t>
            </a:r>
            <a:r>
              <a:rPr kumimoji="0" lang="en-US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%</a:t>
            </a: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 больных эозинофильным эзофагитом!</a:t>
            </a:r>
            <a:r>
              <a:rPr kumimoji="0"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!</a:t>
            </a:r>
          </a:p>
          <a:p>
            <a:pPr marL="0" indent="0" fontAlgn="auto">
              <a:spcAft>
                <a:spcPts val="0"/>
              </a:spcAft>
              <a:buFont typeface="Rage Italic" pitchFamily="66" charset="0"/>
              <a:buNone/>
              <a:defRPr/>
            </a:pPr>
            <a:endParaRPr kumimoji="0" lang="ru-RU" sz="1800" dirty="0" smtClean="0">
              <a:solidFill>
                <a:schemeClr val="tx1"/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kumimoji="0" lang="ru-RU" sz="2000" b="1" dirty="0">
                <a:solidFill>
                  <a:schemeClr val="tx1"/>
                </a:solidFill>
                <a:latin typeface="Arial" charset="0"/>
                <a:ea typeface="MS PGothic" charset="0"/>
              </a:rPr>
              <a:t>Д</a:t>
            </a:r>
            <a:r>
              <a:rPr kumimoji="0" lang="ru-RU" sz="2000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иагноз </a:t>
            </a:r>
            <a:r>
              <a:rPr kumimoji="0" lang="ru-RU" sz="2000" b="1" dirty="0">
                <a:solidFill>
                  <a:schemeClr val="tx1"/>
                </a:solidFill>
                <a:latin typeface="Arial" charset="0"/>
                <a:ea typeface="MS PGothic" charset="0"/>
              </a:rPr>
              <a:t>устанавливается только при совокупности клинических </a:t>
            </a:r>
            <a:r>
              <a:rPr kumimoji="0" lang="ru-RU" sz="2000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симптомов, данных инструментальных </a:t>
            </a:r>
            <a:r>
              <a:rPr kumimoji="0" lang="ru-RU" sz="2000" b="1" dirty="0">
                <a:solidFill>
                  <a:schemeClr val="tx1"/>
                </a:solidFill>
                <a:latin typeface="Arial" charset="0"/>
                <a:ea typeface="MS PGothic" charset="0"/>
              </a:rPr>
              <a:t>и </a:t>
            </a:r>
            <a:r>
              <a:rPr kumimoji="0" lang="ru-RU" sz="2000" b="1" dirty="0" smtClean="0">
                <a:solidFill>
                  <a:schemeClr val="tx1"/>
                </a:solidFill>
                <a:latin typeface="Arial" charset="0"/>
                <a:ea typeface="MS PGothic" charset="0"/>
              </a:rPr>
              <a:t>морфологических исследований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sz="1800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У 20-30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%</a:t>
            </a:r>
            <a:r>
              <a:rPr lang="ru-RU" sz="1800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больных </a:t>
            </a:r>
            <a:r>
              <a:rPr lang="ru-RU" sz="18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ЭоЭ </a:t>
            </a:r>
            <a:r>
              <a:rPr lang="ru-RU" sz="1800" dirty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эндоскопическая картина соответствует норме </a:t>
            </a:r>
            <a:endParaRPr kumimoji="0" lang="ru-RU" sz="1800" dirty="0">
              <a:solidFill>
                <a:schemeClr val="tx1"/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kumimoji="0" lang="ru-RU" sz="1800" dirty="0">
                <a:solidFill>
                  <a:schemeClr val="tx1"/>
                </a:solidFill>
                <a:latin typeface="Arial" charset="0"/>
                <a:ea typeface="MS PGothic" charset="0"/>
              </a:rPr>
              <a:t>Выполнение биопсии только из дистального отдела пищевода, недостаточное число </a:t>
            </a:r>
            <a:r>
              <a:rPr kumimoji="0" lang="ru-RU" sz="1800" dirty="0" err="1">
                <a:solidFill>
                  <a:schemeClr val="tx1"/>
                </a:solidFill>
                <a:latin typeface="Arial" charset="0"/>
                <a:ea typeface="MS PGothic" charset="0"/>
              </a:rPr>
              <a:t>биоптатов</a:t>
            </a:r>
            <a:endParaRPr kumimoji="0" lang="ru-RU" sz="1800" dirty="0">
              <a:solidFill>
                <a:schemeClr val="tx1"/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endParaRPr kumimoji="0"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endParaRPr kumimoji="0" lang="ru-RU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MS PGothic" charset="0"/>
            </a:endParaRPr>
          </a:p>
          <a:p>
            <a:pPr fontAlgn="auto">
              <a:spcAft>
                <a:spcPts val="0"/>
              </a:spcAft>
              <a:buFont typeface="Rage Italic" pitchFamily="66" charset="0"/>
              <a:buChar char="0"/>
              <a:defRPr/>
            </a:pPr>
            <a:endParaRPr kumimoji="0" lang="ru-RU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6575" y="-230188"/>
            <a:ext cx="8147050" cy="1452563"/>
          </a:xfrm>
        </p:spPr>
        <p:txBody>
          <a:bodyPr>
            <a:normAutofit/>
          </a:bodyPr>
          <a:lstStyle/>
          <a:p>
            <a:r>
              <a:rPr kumimoji="0" lang="ru-RU" sz="3600" b="1" dirty="0">
                <a:solidFill>
                  <a:srgbClr val="1F497D"/>
                </a:solidFill>
                <a:latin typeface="+mn-lt"/>
                <a:ea typeface="MS PGothic" charset="0"/>
                <a:cs typeface="MS PGothic" charset="0"/>
              </a:rPr>
              <a:t>Лечение</a:t>
            </a:r>
            <a:endParaRPr kumimoji="0" lang="en-US" sz="3600" b="1" dirty="0">
              <a:solidFill>
                <a:srgbClr val="1F497D"/>
              </a:solidFill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360363" y="1099862"/>
            <a:ext cx="8763000" cy="4857602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ü"/>
            </a:pPr>
            <a:r>
              <a:rPr kumimoji="0" lang="ru-RU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Диета</a:t>
            </a:r>
          </a:p>
          <a:p>
            <a:pPr>
              <a:buFont typeface="Wingdings" charset="0"/>
              <a:buChar char="ü"/>
            </a:pPr>
            <a:r>
              <a:rPr kumimoji="0" lang="ru-RU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Ингибиторы протонной помпы </a:t>
            </a:r>
            <a:r>
              <a:rPr kumimoji="0" lang="ru-RU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длительно</a:t>
            </a:r>
          </a:p>
          <a:p>
            <a:pPr>
              <a:buFont typeface="Wingdings" charset="0"/>
              <a:buChar char="ü"/>
            </a:pPr>
            <a:r>
              <a:rPr kumimoji="0" lang="ru-RU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Топические </a:t>
            </a:r>
            <a:r>
              <a:rPr kumimoji="0" lang="ru-RU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кортикостероиды</a:t>
            </a:r>
            <a:endParaRPr kumimoji="0" lang="ru-RU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buFont typeface="Wingdings" charset="0"/>
              <a:buChar char="ü"/>
            </a:pPr>
            <a:r>
              <a:rPr kumimoji="0" lang="ru-RU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Хирургическое  </a:t>
            </a:r>
            <a:r>
              <a:rPr kumimoji="0" lang="ru-RU" dirty="0">
                <a:solidFill>
                  <a:srgbClr val="000000"/>
                </a:solidFill>
                <a:ea typeface="MS PGothic" charset="0"/>
                <a:cs typeface="MS PGothic" charset="0"/>
              </a:rPr>
              <a:t>лечение (</a:t>
            </a:r>
            <a:r>
              <a:rPr kumimoji="0" lang="ru-RU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балонная</a:t>
            </a:r>
            <a:r>
              <a:rPr kumimoji="0" lang="ru-RU" dirty="0">
                <a:solidFill>
                  <a:srgbClr val="000000"/>
                </a:solidFill>
                <a:ea typeface="MS PGothic" charset="0"/>
                <a:cs typeface="MS PGothic" charset="0"/>
              </a:rPr>
              <a:t>  </a:t>
            </a:r>
            <a:r>
              <a:rPr kumimoji="0" lang="ru-RU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дилатация)</a:t>
            </a:r>
            <a:endParaRPr kumimoji="0" lang="ru-RU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buFont typeface="Wingdings 2" charset="0"/>
              <a:buNone/>
            </a:pPr>
            <a:endParaRPr kumimoji="0" lang="ru-RU" dirty="0">
              <a:ea typeface="MS PGothic" charset="0"/>
              <a:cs typeface="MS PGothic" charset="0"/>
            </a:endParaRPr>
          </a:p>
          <a:p>
            <a:endParaRPr kumimoji="0" lang="en-US" dirty="0">
              <a:ea typeface="MS PGothic" charset="0"/>
              <a:cs typeface="MS PGothic" charset="0"/>
            </a:endParaRPr>
          </a:p>
        </p:txBody>
      </p:sp>
      <p:pic>
        <p:nvPicPr>
          <p:cNvPr id="2" name="Изображение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96" y="4306956"/>
            <a:ext cx="3535304" cy="255104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616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20688"/>
            <a:ext cx="8042275" cy="4127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ru-RU" b="1" dirty="0">
                <a:solidFill>
                  <a:srgbClr val="1F497D"/>
                </a:solidFill>
                <a:latin typeface="+mn-lt"/>
                <a:ea typeface="MS PGothic" charset="0"/>
                <a:cs typeface="Arial"/>
              </a:rPr>
              <a:t>Диета</a:t>
            </a:r>
            <a:r>
              <a:rPr kumimoji="0" lang="ru-RU" dirty="0">
                <a:solidFill>
                  <a:srgbClr val="1F497D"/>
                </a:solidFill>
                <a:latin typeface="Verdana" charset="0"/>
                <a:ea typeface="MS PGothic" charset="0"/>
                <a:cs typeface="MS PGothic" charset="0"/>
              </a:rPr>
              <a:t/>
            </a:r>
            <a:br>
              <a:rPr kumimoji="0" lang="ru-RU" dirty="0">
                <a:solidFill>
                  <a:srgbClr val="1F497D"/>
                </a:solidFill>
                <a:latin typeface="Verdana" charset="0"/>
                <a:ea typeface="MS PGothic" charset="0"/>
                <a:cs typeface="MS PGothic" charset="0"/>
              </a:rPr>
            </a:br>
            <a:endParaRPr kumimoji="0" lang="en-US" dirty="0">
              <a:solidFill>
                <a:srgbClr val="1F497D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169275" cy="5375464"/>
          </a:xfrm>
        </p:spPr>
        <p:txBody>
          <a:bodyPr rtlCol="0">
            <a:normAutofit/>
          </a:bodyPr>
          <a:lstStyle/>
          <a:p>
            <a:r>
              <a:rPr lang="ru-RU" sz="2000" b="1" dirty="0" smtClean="0"/>
              <a:t>Элементная диета (аминокислотная смесь) </a:t>
            </a:r>
            <a:r>
              <a:rPr lang="ru-RU" sz="2000" dirty="0" smtClean="0"/>
              <a:t>приводит </a:t>
            </a:r>
            <a:r>
              <a:rPr lang="ru-RU" sz="2000" dirty="0"/>
              <a:t>к полной  гистологической ремиссии у большинства больных </a:t>
            </a:r>
            <a:r>
              <a:rPr lang="ru-RU" sz="2000" dirty="0" err="1"/>
              <a:t>ЭоЭ</a:t>
            </a:r>
            <a:r>
              <a:rPr lang="ru-RU" sz="2000" dirty="0"/>
              <a:t> детей и у 80-90% </a:t>
            </a:r>
            <a:r>
              <a:rPr lang="ru-RU" sz="2000" dirty="0" smtClean="0"/>
              <a:t>больных </a:t>
            </a:r>
            <a:r>
              <a:rPr lang="ru-RU" sz="2000" dirty="0"/>
              <a:t>взрослого возраста. Элементная диета применяется для лечения больных </a:t>
            </a:r>
            <a:r>
              <a:rPr lang="ru-RU" sz="2000" dirty="0" err="1"/>
              <a:t>ЭоЭ</a:t>
            </a:r>
            <a:r>
              <a:rPr lang="ru-RU" sz="2000" dirty="0"/>
              <a:t> только в случае неэффективности медикаментозной терапии и </a:t>
            </a:r>
            <a:r>
              <a:rPr lang="ru-RU" sz="2000" dirty="0" err="1"/>
              <a:t>элиминационных</a:t>
            </a:r>
            <a:r>
              <a:rPr lang="ru-RU" sz="2000" dirty="0"/>
              <a:t> диет </a:t>
            </a:r>
            <a:endParaRPr lang="ru-RU" sz="2000" dirty="0" smtClean="0"/>
          </a:p>
          <a:p>
            <a:r>
              <a:rPr lang="ru-RU" sz="2000" b="1" dirty="0" smtClean="0">
                <a:solidFill>
                  <a:schemeClr val="tx1"/>
                </a:solidFill>
                <a:latin typeface="Calibri"/>
                <a:cs typeface="Calibri"/>
              </a:rPr>
              <a:t>Диеты, основанные на данных </a:t>
            </a:r>
            <a:r>
              <a:rPr lang="ru-RU" sz="2000" b="1" dirty="0" err="1" smtClean="0">
                <a:solidFill>
                  <a:schemeClr val="tx1"/>
                </a:solidFill>
                <a:latin typeface="Calibri"/>
                <a:cs typeface="Calibri"/>
              </a:rPr>
              <a:t>аллергологического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  <a:cs typeface="Calibri"/>
              </a:rPr>
              <a:t> тестирования: </a:t>
            </a:r>
            <a:r>
              <a:rPr lang="ru-RU" sz="2000" i="1" dirty="0">
                <a:latin typeface="Calibri"/>
                <a:cs typeface="Calibri"/>
              </a:rPr>
              <a:t>э</a:t>
            </a:r>
            <a:r>
              <a:rPr lang="ru-RU" sz="2000" i="1" dirty="0" smtClean="0">
                <a:solidFill>
                  <a:schemeClr val="tx1"/>
                </a:solidFill>
                <a:latin typeface="Calibri"/>
                <a:cs typeface="Calibri"/>
              </a:rPr>
              <a:t>ффективность – в 30-45% случаев</a:t>
            </a:r>
          </a:p>
          <a:p>
            <a:endParaRPr lang="ru-RU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buFont typeface="Wingdings" charset="2"/>
              <a:buChar char="ü"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Calibri"/>
                <a:cs typeface="Calibri"/>
              </a:rPr>
              <a:t>Диета с исключением 6 продуктов: </a:t>
            </a:r>
            <a:r>
              <a:rPr lang="ru-RU" sz="2000" i="1" dirty="0" smtClean="0"/>
              <a:t>эффективна </a:t>
            </a:r>
            <a:r>
              <a:rPr lang="ru-RU" sz="2000" i="1" dirty="0"/>
              <a:t>в среднем у 67,2% больных, что сопоставимо с терапией топическими </a:t>
            </a:r>
            <a:r>
              <a:rPr lang="ru-RU" sz="2000" i="1" dirty="0" err="1"/>
              <a:t>глюкокортикостероидами</a:t>
            </a:r>
            <a:r>
              <a:rPr lang="ru-RU" sz="2000" i="1" dirty="0"/>
              <a:t> (63,3%</a:t>
            </a:r>
            <a:r>
              <a:rPr lang="ru-RU" sz="2000" i="1" dirty="0" smtClean="0"/>
              <a:t>)</a:t>
            </a:r>
            <a:endParaRPr lang="ru-RU" sz="2000" dirty="0"/>
          </a:p>
          <a:p>
            <a:pPr>
              <a:buFont typeface="Wingdings" charset="2"/>
              <a:buChar char="ü"/>
              <a:defRPr/>
            </a:pPr>
            <a:endParaRPr kumimoji="0" lang="ru-RU" sz="20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fontAlgn="auto">
              <a:spcAft>
                <a:spcPts val="0"/>
              </a:spcAft>
              <a:buFont typeface="Rage Italic" pitchFamily="66" charset="0"/>
              <a:buChar char="0"/>
              <a:defRPr/>
            </a:pPr>
            <a:endParaRPr kumimoji="0"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MS PGothic" charset="0"/>
              <a:cs typeface="Calibri"/>
            </a:endParaRPr>
          </a:p>
          <a:p>
            <a:pPr fontAlgn="auto">
              <a:spcAft>
                <a:spcPts val="0"/>
              </a:spcAft>
              <a:buFont typeface="Rage Italic" pitchFamily="66" charset="0"/>
              <a:buChar char="0"/>
              <a:defRPr/>
            </a:pPr>
            <a:endParaRPr kumimoji="0"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8" y="6396335"/>
            <a:ext cx="890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Arias A, Gonzalez-</a:t>
            </a:r>
            <a:r>
              <a:rPr lang="en-US" sz="1200" dirty="0" err="1"/>
              <a:t>Cervera</a:t>
            </a:r>
            <a:r>
              <a:rPr lang="en-US" sz="1200" dirty="0"/>
              <a:t> J, </a:t>
            </a:r>
            <a:r>
              <a:rPr lang="en-US" sz="1200" dirty="0" err="1"/>
              <a:t>Tenias</a:t>
            </a:r>
            <a:r>
              <a:rPr lang="en-US" sz="1200" dirty="0"/>
              <a:t> JM, et al. Efficacy of dietary interventions for inducing histologic remission in patients with </a:t>
            </a:r>
            <a:r>
              <a:rPr lang="en-US" sz="1200" dirty="0" err="1"/>
              <a:t>eosinophilic</a:t>
            </a:r>
            <a:r>
              <a:rPr lang="en-US" sz="1200" dirty="0"/>
              <a:t> esophagitis: a systematic review and meta-analysis. Gastroenterology 2014</a:t>
            </a:r>
            <a:r>
              <a:rPr lang="ru-RU" sz="1200" dirty="0"/>
              <a:t> </a:t>
            </a:r>
          </a:p>
        </p:txBody>
      </p:sp>
      <p:pic>
        <p:nvPicPr>
          <p:cNvPr id="7" name="Изображение 6" descr="4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78" y="75988"/>
            <a:ext cx="2091422" cy="107975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39906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1310287"/>
            <a:ext cx="8313040" cy="4620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/>
              <a:t>Положение 34. Длительное соблюдение диеты (с исключением продуктов-триггеров) позволяет без медикаментозной терапии поддерживать гистологическую и клиническую </a:t>
            </a:r>
            <a:r>
              <a:rPr lang="ru-RU" sz="3200" dirty="0" smtClean="0"/>
              <a:t>ремиссию</a:t>
            </a:r>
            <a:endParaRPr lang="ru-RU" sz="3200" dirty="0"/>
          </a:p>
          <a:p>
            <a:r>
              <a:rPr lang="ru-RU" sz="2000" dirty="0"/>
              <a:t>Уровень доказательности: низкий; степень рекомендации: сильная; согласие участников: 100%</a:t>
            </a:r>
          </a:p>
        </p:txBody>
      </p:sp>
    </p:spTree>
    <p:extLst>
      <p:ext uri="{BB962C8B-B14F-4D97-AF65-F5344CB8AC3E}">
        <p14:creationId xmlns:p14="http://schemas.microsoft.com/office/powerpoint/2010/main" val="413941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лайд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9978" y="1935181"/>
            <a:ext cx="242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ЭоЭ в России =0?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308" y="65194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Dellon</a:t>
            </a:r>
            <a:r>
              <a:rPr lang="en-US" sz="1400" dirty="0"/>
              <a:t> ES, Hirano I. Epidemiology and Natural History of </a:t>
            </a:r>
            <a:r>
              <a:rPr lang="en-US" sz="1400" dirty="0" err="1" smtClean="0"/>
              <a:t>Eosinophilic</a:t>
            </a:r>
            <a:r>
              <a:rPr lang="en-US" sz="1400" dirty="0" smtClean="0"/>
              <a:t> Esophagitis</a:t>
            </a:r>
            <a:r>
              <a:rPr lang="en-US" sz="1400" dirty="0"/>
              <a:t>. Gastroenterology. 2018 </a:t>
            </a:r>
            <a:endParaRPr lang="ru-RU" sz="1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2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497D"/>
                </a:solidFill>
                <a:latin typeface="+mn-lt"/>
              </a:rPr>
              <a:t>Диета с исключением 6 продуктов</a:t>
            </a:r>
            <a:endParaRPr lang="ru-RU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5" name="Изображение 4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" y="1501877"/>
            <a:ext cx="8813800" cy="24257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4342465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  <a:defRPr/>
            </a:pPr>
            <a:r>
              <a:rPr lang="ru-RU" dirty="0">
                <a:cs typeface="Calibri"/>
              </a:rPr>
              <a:t> </a:t>
            </a:r>
            <a:r>
              <a:rPr lang="ru-RU" dirty="0" smtClean="0">
                <a:cs typeface="Calibri"/>
              </a:rPr>
              <a:t>Исключение 6 </a:t>
            </a:r>
            <a:r>
              <a:rPr lang="ru-RU" dirty="0">
                <a:cs typeface="Calibri"/>
              </a:rPr>
              <a:t>продуктов с высоким аллергенным потенциалом (белок коровьего молока, пшеница, яйца, соя, арахис и лесной орех, рыба, морепродукты </a:t>
            </a:r>
            <a:r>
              <a:rPr lang="ru-RU" dirty="0" smtClean="0">
                <a:cs typeface="Calibri"/>
              </a:rPr>
              <a:t>)</a:t>
            </a:r>
          </a:p>
          <a:p>
            <a:pPr>
              <a:buFont typeface="Wingdings" charset="2"/>
              <a:buChar char="ü"/>
              <a:defRPr/>
            </a:pPr>
            <a:endParaRPr lang="ru-RU" dirty="0">
              <a:cs typeface="Calibri"/>
            </a:endParaRPr>
          </a:p>
          <a:p>
            <a:pPr>
              <a:buFont typeface="Wingdings" charset="2"/>
              <a:buChar char="ü"/>
              <a:defRPr/>
            </a:pPr>
            <a:r>
              <a:rPr lang="ru-RU" dirty="0" smtClean="0">
                <a:cs typeface="Calibri"/>
              </a:rPr>
              <a:t>Гистологический </a:t>
            </a:r>
            <a:r>
              <a:rPr lang="ru-RU" dirty="0">
                <a:cs typeface="Calibri"/>
              </a:rPr>
              <a:t>ответ -у 74% детей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380946"/>
            <a:ext cx="9062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00" dirty="0" err="1"/>
              <a:t>Spergel</a:t>
            </a:r>
            <a:r>
              <a:rPr lang="ru-RU" sz="800" dirty="0"/>
              <a:t> JM, </a:t>
            </a:r>
            <a:r>
              <a:rPr lang="ru-RU" sz="800" dirty="0" err="1"/>
              <a:t>Brown-Whitehorn</a:t>
            </a:r>
            <a:r>
              <a:rPr lang="ru-RU" sz="800" dirty="0"/>
              <a:t> TF, </a:t>
            </a:r>
            <a:r>
              <a:rPr lang="ru-RU" sz="800" dirty="0" err="1"/>
              <a:t>Cianferoni</a:t>
            </a:r>
            <a:r>
              <a:rPr lang="ru-RU" sz="800" dirty="0"/>
              <a:t> </a:t>
            </a:r>
            <a:r>
              <a:rPr lang="ru-RU" sz="800" dirty="0" err="1"/>
              <a:t>A</a:t>
            </a:r>
            <a:r>
              <a:rPr lang="ru-RU" sz="800" dirty="0"/>
              <a:t>, </a:t>
            </a:r>
            <a:r>
              <a:rPr lang="ru-RU" sz="800" dirty="0" err="1"/>
              <a:t>et</a:t>
            </a:r>
            <a:r>
              <a:rPr lang="ru-RU" sz="800" dirty="0"/>
              <a:t> </a:t>
            </a:r>
            <a:r>
              <a:rPr lang="ru-RU" sz="800" dirty="0" err="1"/>
              <a:t>al</a:t>
            </a:r>
            <a:r>
              <a:rPr lang="ru-RU" sz="800" dirty="0"/>
              <a:t>. </a:t>
            </a:r>
            <a:r>
              <a:rPr lang="ru-RU" sz="800" dirty="0" err="1"/>
              <a:t>Identification</a:t>
            </a:r>
            <a:r>
              <a:rPr lang="ru-RU" sz="800" dirty="0"/>
              <a:t> </a:t>
            </a:r>
            <a:r>
              <a:rPr lang="ru-RU" sz="800" dirty="0" err="1"/>
              <a:t>of</a:t>
            </a:r>
            <a:r>
              <a:rPr lang="ru-RU" sz="800" dirty="0"/>
              <a:t> </a:t>
            </a:r>
            <a:r>
              <a:rPr lang="ru-RU" sz="800" dirty="0" err="1"/>
              <a:t>causative</a:t>
            </a:r>
            <a:r>
              <a:rPr lang="ru-RU" sz="800" dirty="0"/>
              <a:t> </a:t>
            </a:r>
            <a:r>
              <a:rPr lang="ru-RU" sz="800" dirty="0" err="1"/>
              <a:t>foods</a:t>
            </a:r>
            <a:r>
              <a:rPr lang="ru-RU" sz="800" dirty="0"/>
              <a:t> </a:t>
            </a:r>
            <a:r>
              <a:rPr lang="ru-RU" sz="800" dirty="0" err="1"/>
              <a:t>in</a:t>
            </a:r>
            <a:r>
              <a:rPr lang="ru-RU" sz="800" dirty="0"/>
              <a:t> </a:t>
            </a:r>
            <a:r>
              <a:rPr lang="ru-RU" sz="800" dirty="0" err="1"/>
              <a:t>children</a:t>
            </a:r>
            <a:r>
              <a:rPr lang="ru-RU" sz="800" dirty="0"/>
              <a:t> </a:t>
            </a:r>
            <a:r>
              <a:rPr lang="ru-RU" sz="800" dirty="0" err="1"/>
              <a:t>with</a:t>
            </a:r>
            <a:r>
              <a:rPr lang="ru-RU" sz="800" dirty="0"/>
              <a:t> </a:t>
            </a:r>
            <a:r>
              <a:rPr lang="ru-RU" sz="800" dirty="0" err="1"/>
              <a:t>eosinophilic</a:t>
            </a:r>
            <a:r>
              <a:rPr lang="ru-RU" sz="800" dirty="0"/>
              <a:t> </a:t>
            </a:r>
            <a:r>
              <a:rPr lang="ru-RU" sz="800" dirty="0" err="1"/>
              <a:t>esophagitis</a:t>
            </a:r>
            <a:r>
              <a:rPr lang="ru-RU" sz="800" dirty="0"/>
              <a:t> </a:t>
            </a:r>
            <a:r>
              <a:rPr lang="ru-RU" sz="800" dirty="0" err="1"/>
              <a:t>treated</a:t>
            </a:r>
            <a:r>
              <a:rPr lang="ru-RU" sz="800" dirty="0"/>
              <a:t> </a:t>
            </a:r>
            <a:r>
              <a:rPr lang="ru-RU" sz="800" dirty="0" err="1"/>
              <a:t>with</a:t>
            </a:r>
            <a:r>
              <a:rPr lang="ru-RU" sz="800" dirty="0"/>
              <a:t> </a:t>
            </a:r>
            <a:r>
              <a:rPr lang="ru-RU" sz="800" dirty="0" err="1"/>
              <a:t>an</a:t>
            </a:r>
            <a:r>
              <a:rPr lang="ru-RU" sz="800" dirty="0"/>
              <a:t> </a:t>
            </a:r>
            <a:r>
              <a:rPr lang="ru-RU" sz="800" dirty="0" err="1"/>
              <a:t>elimination</a:t>
            </a:r>
            <a:r>
              <a:rPr lang="ru-RU" sz="800" dirty="0"/>
              <a:t> </a:t>
            </a:r>
            <a:r>
              <a:rPr lang="ru-RU" sz="800" dirty="0" err="1"/>
              <a:t>diet</a:t>
            </a:r>
            <a:r>
              <a:rPr lang="ru-RU" sz="800" dirty="0"/>
              <a:t>. </a:t>
            </a:r>
            <a:r>
              <a:rPr lang="ru-RU" sz="800" dirty="0" err="1"/>
              <a:t>J</a:t>
            </a:r>
            <a:r>
              <a:rPr lang="ru-RU" sz="800" dirty="0"/>
              <a:t> </a:t>
            </a:r>
            <a:r>
              <a:rPr lang="ru-RU" sz="800" dirty="0" err="1"/>
              <a:t>Allergy</a:t>
            </a:r>
            <a:r>
              <a:rPr lang="ru-RU" sz="800" dirty="0"/>
              <a:t> </a:t>
            </a:r>
            <a:r>
              <a:rPr lang="ru-RU" sz="800" dirty="0" err="1"/>
              <a:t>Clin</a:t>
            </a:r>
            <a:r>
              <a:rPr lang="ru-RU" sz="800" dirty="0"/>
              <a:t> </a:t>
            </a:r>
            <a:r>
              <a:rPr lang="ru-RU" sz="800" dirty="0" err="1"/>
              <a:t>Immunol</a:t>
            </a:r>
            <a:r>
              <a:rPr lang="ru-RU" sz="800" dirty="0"/>
              <a:t> 2012;130:461–467. </a:t>
            </a:r>
            <a:endParaRPr lang="ru-RU" sz="800" dirty="0" smtClean="0"/>
          </a:p>
          <a:p>
            <a:pPr lvl="0"/>
            <a:r>
              <a:rPr lang="ru-RU" sz="800" dirty="0" err="1" smtClean="0"/>
              <a:t>Kagalwalla</a:t>
            </a:r>
            <a:r>
              <a:rPr lang="ru-RU" sz="800" dirty="0" smtClean="0"/>
              <a:t> </a:t>
            </a:r>
            <a:r>
              <a:rPr lang="ru-RU" sz="800" dirty="0"/>
              <a:t>AF, </a:t>
            </a:r>
            <a:r>
              <a:rPr lang="ru-RU" sz="800" dirty="0" err="1"/>
              <a:t>Shah</a:t>
            </a:r>
            <a:r>
              <a:rPr lang="ru-RU" sz="800" dirty="0"/>
              <a:t> </a:t>
            </a:r>
            <a:r>
              <a:rPr lang="ru-RU" sz="800" dirty="0" err="1"/>
              <a:t>A</a:t>
            </a:r>
            <a:r>
              <a:rPr lang="ru-RU" sz="800" dirty="0"/>
              <a:t>, </a:t>
            </a:r>
            <a:r>
              <a:rPr lang="ru-RU" sz="800" dirty="0" err="1"/>
              <a:t>Ritz</a:t>
            </a:r>
            <a:r>
              <a:rPr lang="ru-RU" sz="800" dirty="0"/>
              <a:t> </a:t>
            </a:r>
            <a:r>
              <a:rPr lang="ru-RU" sz="800" dirty="0" err="1"/>
              <a:t>S</a:t>
            </a:r>
            <a:r>
              <a:rPr lang="ru-RU" sz="800" dirty="0"/>
              <a:t>, </a:t>
            </a:r>
            <a:r>
              <a:rPr lang="ru-RU" sz="800" dirty="0" err="1"/>
              <a:t>et</a:t>
            </a:r>
            <a:r>
              <a:rPr lang="ru-RU" sz="800" dirty="0"/>
              <a:t> </a:t>
            </a:r>
            <a:r>
              <a:rPr lang="ru-RU" sz="800" dirty="0" err="1"/>
              <a:t>al</a:t>
            </a:r>
            <a:r>
              <a:rPr lang="ru-RU" sz="800" dirty="0"/>
              <a:t>. </a:t>
            </a:r>
            <a:r>
              <a:rPr lang="ru-RU" sz="800" dirty="0" err="1"/>
              <a:t>Cow’s</a:t>
            </a:r>
            <a:r>
              <a:rPr lang="ru-RU" sz="800" dirty="0"/>
              <a:t> </a:t>
            </a:r>
            <a:r>
              <a:rPr lang="ru-RU" sz="800" dirty="0" err="1"/>
              <a:t>milk</a:t>
            </a:r>
            <a:r>
              <a:rPr lang="ru-RU" sz="800" dirty="0"/>
              <a:t> </a:t>
            </a:r>
            <a:r>
              <a:rPr lang="ru-RU" sz="800" dirty="0" err="1"/>
              <a:t>protein-induced</a:t>
            </a:r>
            <a:r>
              <a:rPr lang="ru-RU" sz="800" dirty="0"/>
              <a:t> </a:t>
            </a:r>
            <a:r>
              <a:rPr lang="ru-RU" sz="800" dirty="0" err="1"/>
              <a:t>eosinophilic</a:t>
            </a:r>
            <a:r>
              <a:rPr lang="ru-RU" sz="800" dirty="0"/>
              <a:t> </a:t>
            </a:r>
            <a:r>
              <a:rPr lang="ru-RU" sz="800" dirty="0" err="1"/>
              <a:t>esophagitis</a:t>
            </a:r>
            <a:r>
              <a:rPr lang="ru-RU" sz="800" dirty="0"/>
              <a:t> </a:t>
            </a:r>
            <a:r>
              <a:rPr lang="ru-RU" sz="800" dirty="0" err="1"/>
              <a:t>in</a:t>
            </a:r>
            <a:r>
              <a:rPr lang="ru-RU" sz="800" dirty="0"/>
              <a:t> </a:t>
            </a:r>
            <a:r>
              <a:rPr lang="ru-RU" sz="800" dirty="0" err="1"/>
              <a:t>a</a:t>
            </a:r>
            <a:r>
              <a:rPr lang="ru-RU" sz="800" dirty="0"/>
              <a:t> </a:t>
            </a:r>
            <a:r>
              <a:rPr lang="ru-RU" sz="800" dirty="0" err="1"/>
              <a:t>child</a:t>
            </a:r>
            <a:r>
              <a:rPr lang="ru-RU" sz="800" dirty="0"/>
              <a:t> </a:t>
            </a:r>
            <a:r>
              <a:rPr lang="ru-RU" sz="800" dirty="0" err="1"/>
              <a:t>with</a:t>
            </a:r>
            <a:r>
              <a:rPr lang="ru-RU" sz="800" dirty="0"/>
              <a:t> </a:t>
            </a:r>
            <a:r>
              <a:rPr lang="ru-RU" sz="800" dirty="0" err="1"/>
              <a:t>gluten-sensitive</a:t>
            </a:r>
            <a:r>
              <a:rPr lang="ru-RU" sz="800" dirty="0"/>
              <a:t> </a:t>
            </a:r>
            <a:r>
              <a:rPr lang="ru-RU" sz="800" dirty="0" err="1"/>
              <a:t>enteropathy</a:t>
            </a:r>
            <a:r>
              <a:rPr lang="ru-RU" sz="800" dirty="0"/>
              <a:t>. </a:t>
            </a:r>
            <a:r>
              <a:rPr lang="ru-RU" sz="800" dirty="0" err="1"/>
              <a:t>J</a:t>
            </a:r>
            <a:r>
              <a:rPr lang="ru-RU" sz="800" dirty="0"/>
              <a:t> </a:t>
            </a:r>
            <a:r>
              <a:rPr lang="ru-RU" sz="800" dirty="0" err="1"/>
              <a:t>Pediatr</a:t>
            </a:r>
            <a:r>
              <a:rPr lang="ru-RU" sz="800" dirty="0"/>
              <a:t> </a:t>
            </a:r>
            <a:r>
              <a:rPr lang="ru-RU" sz="800" dirty="0" err="1"/>
              <a:t>Gastroenterol</a:t>
            </a:r>
            <a:r>
              <a:rPr lang="ru-RU" sz="800" dirty="0"/>
              <a:t> </a:t>
            </a:r>
            <a:r>
              <a:rPr lang="ru-RU" sz="800" dirty="0" err="1"/>
              <a:t>Nutr</a:t>
            </a:r>
            <a:r>
              <a:rPr lang="ru-RU" sz="800" dirty="0"/>
              <a:t> 2007;44:386–388. </a:t>
            </a:r>
            <a:endParaRPr lang="ru-RU" sz="800" dirty="0" smtClean="0"/>
          </a:p>
          <a:p>
            <a:pPr lvl="0"/>
            <a:r>
              <a:rPr lang="ru-RU" sz="800" dirty="0" err="1" smtClean="0"/>
              <a:t>Wolf</a:t>
            </a:r>
            <a:r>
              <a:rPr lang="ru-RU" sz="800" dirty="0" smtClean="0"/>
              <a:t> </a:t>
            </a:r>
            <a:r>
              <a:rPr lang="ru-RU" sz="800" dirty="0"/>
              <a:t>WA, </a:t>
            </a:r>
            <a:r>
              <a:rPr lang="ru-RU" sz="800" dirty="0" err="1"/>
              <a:t>Jerath</a:t>
            </a:r>
            <a:r>
              <a:rPr lang="ru-RU" sz="800" dirty="0"/>
              <a:t> MR, </a:t>
            </a:r>
            <a:r>
              <a:rPr lang="ru-RU" sz="800" dirty="0" err="1"/>
              <a:t>Sperry</a:t>
            </a:r>
            <a:r>
              <a:rPr lang="ru-RU" sz="800" dirty="0"/>
              <a:t> SLW, </a:t>
            </a:r>
            <a:r>
              <a:rPr lang="ru-RU" sz="800" dirty="0" err="1"/>
              <a:t>et</a:t>
            </a:r>
            <a:r>
              <a:rPr lang="ru-RU" sz="800" dirty="0"/>
              <a:t> </a:t>
            </a:r>
            <a:r>
              <a:rPr lang="ru-RU" sz="800" dirty="0" err="1"/>
              <a:t>al</a:t>
            </a:r>
            <a:r>
              <a:rPr lang="ru-RU" sz="800" dirty="0"/>
              <a:t>. </a:t>
            </a:r>
            <a:r>
              <a:rPr lang="ru-RU" sz="800" dirty="0" err="1"/>
              <a:t>Dietary</a:t>
            </a:r>
            <a:r>
              <a:rPr lang="ru-RU" sz="800" dirty="0"/>
              <a:t> </a:t>
            </a:r>
            <a:r>
              <a:rPr lang="ru-RU" sz="800" dirty="0" err="1"/>
              <a:t>elimination</a:t>
            </a:r>
            <a:r>
              <a:rPr lang="ru-RU" sz="800" dirty="0"/>
              <a:t> </a:t>
            </a:r>
            <a:r>
              <a:rPr lang="ru-RU" sz="800" dirty="0" err="1"/>
              <a:t>therapy</a:t>
            </a:r>
            <a:r>
              <a:rPr lang="ru-RU" sz="800" dirty="0"/>
              <a:t> </a:t>
            </a:r>
            <a:r>
              <a:rPr lang="ru-RU" sz="800" dirty="0" err="1"/>
              <a:t>is</a:t>
            </a:r>
            <a:r>
              <a:rPr lang="ru-RU" sz="800" dirty="0"/>
              <a:t> </a:t>
            </a:r>
            <a:r>
              <a:rPr lang="ru-RU" sz="800" dirty="0" err="1"/>
              <a:t>an</a:t>
            </a:r>
            <a:r>
              <a:rPr lang="ru-RU" sz="800" dirty="0"/>
              <a:t> </a:t>
            </a:r>
            <a:r>
              <a:rPr lang="ru-RU" sz="800" dirty="0" err="1"/>
              <a:t>effective</a:t>
            </a:r>
            <a:r>
              <a:rPr lang="ru-RU" sz="800" dirty="0"/>
              <a:t> </a:t>
            </a:r>
            <a:r>
              <a:rPr lang="ru-RU" sz="800" dirty="0" err="1"/>
              <a:t>option</a:t>
            </a:r>
            <a:r>
              <a:rPr lang="ru-RU" sz="800" dirty="0"/>
              <a:t> </a:t>
            </a:r>
            <a:r>
              <a:rPr lang="ru-RU" sz="800" dirty="0" err="1"/>
              <a:t>for</a:t>
            </a:r>
            <a:r>
              <a:rPr lang="ru-RU" sz="800" dirty="0"/>
              <a:t> </a:t>
            </a:r>
            <a:r>
              <a:rPr lang="ru-RU" sz="800" dirty="0" err="1"/>
              <a:t>adults</a:t>
            </a:r>
            <a:r>
              <a:rPr lang="ru-RU" sz="800" dirty="0"/>
              <a:t> </a:t>
            </a:r>
            <a:r>
              <a:rPr lang="ru-RU" sz="800" dirty="0" err="1"/>
              <a:t>with</a:t>
            </a:r>
            <a:r>
              <a:rPr lang="ru-RU" sz="800" dirty="0"/>
              <a:t> </a:t>
            </a:r>
            <a:r>
              <a:rPr lang="ru-RU" sz="800" dirty="0" err="1"/>
              <a:t>eosinophilic</a:t>
            </a:r>
            <a:r>
              <a:rPr lang="ru-RU" sz="800" dirty="0"/>
              <a:t> </a:t>
            </a:r>
            <a:r>
              <a:rPr lang="ru-RU" sz="800" dirty="0" err="1"/>
              <a:t>esophagitis</a:t>
            </a:r>
            <a:r>
              <a:rPr lang="ru-RU" sz="800" dirty="0"/>
              <a:t>. </a:t>
            </a:r>
            <a:r>
              <a:rPr lang="ru-RU" sz="800" dirty="0" err="1"/>
              <a:t>Clin</a:t>
            </a:r>
            <a:r>
              <a:rPr lang="ru-RU" sz="800" dirty="0"/>
              <a:t> </a:t>
            </a:r>
            <a:r>
              <a:rPr lang="ru-RU" sz="800" dirty="0" err="1"/>
              <a:t>Gastroenterol</a:t>
            </a:r>
            <a:r>
              <a:rPr lang="ru-RU" sz="800" dirty="0"/>
              <a:t> </a:t>
            </a:r>
            <a:r>
              <a:rPr lang="ru-RU" sz="800" dirty="0" err="1"/>
              <a:t>Hepatol</a:t>
            </a:r>
            <a:r>
              <a:rPr lang="ru-RU" sz="800" dirty="0"/>
              <a:t> 2014;12:1272–1279.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Изображение 2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2400"/>
            <a:ext cx="8864600" cy="65532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526" cy="48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2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0387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1F497D"/>
                </a:solidFill>
              </a:rPr>
              <a:t>Эндоскопическая картина на фоне диеты с исключением 6 продуктов</a:t>
            </a:r>
            <a:endParaRPr lang="ru-RU" sz="3600" b="1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 descr="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-1" b="30795"/>
          <a:stretch/>
        </p:blipFill>
        <p:spPr>
          <a:xfrm>
            <a:off x="870824" y="1244885"/>
            <a:ext cx="8273176" cy="50045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636" y="2490456"/>
            <a:ext cx="900067" cy="727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 диеты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4838443"/>
            <a:ext cx="870824" cy="433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Диета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65552" y="1415240"/>
            <a:ext cx="1726155" cy="433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Пациент 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10226" y="1362352"/>
            <a:ext cx="1726155" cy="433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Пациент 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116" y="1332900"/>
            <a:ext cx="1726155" cy="4335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Пациент 1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473" y="1673273"/>
            <a:ext cx="788745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Положение 25. Применение системных кортикостероидов для лечения ЭоЭ у взрослых не </a:t>
            </a:r>
            <a:r>
              <a:rPr lang="ru-RU" sz="2800" b="1" dirty="0" smtClean="0"/>
              <a:t>рекомендовано</a:t>
            </a:r>
          </a:p>
          <a:p>
            <a:endParaRPr lang="ru-RU" sz="2800" dirty="0" smtClean="0">
              <a:effectLst/>
            </a:endParaRPr>
          </a:p>
          <a:p>
            <a:r>
              <a:rPr lang="ru-RU" sz="2800" b="1" dirty="0"/>
              <a:t>Уровень доказательности: умеренный; степень рекомендации: сильная; согласие участников: 93%</a:t>
            </a:r>
            <a:endParaRPr lang="ru-RU" sz="28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4" name="Изображение 3" descr="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71" y="75988"/>
            <a:ext cx="2796529" cy="144378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6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6482" r="52213" b="51445"/>
          <a:stretch>
            <a:fillRect/>
          </a:stretch>
        </p:blipFill>
        <p:spPr bwMode="auto">
          <a:xfrm>
            <a:off x="5368925" y="0"/>
            <a:ext cx="37465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Box 4"/>
          <p:cNvSpPr txBox="1">
            <a:spLocks noChangeArrowheads="1"/>
          </p:cNvSpPr>
          <p:nvPr/>
        </p:nvSpPr>
        <p:spPr bwMode="auto">
          <a:xfrm>
            <a:off x="5368925" y="2111375"/>
            <a:ext cx="3775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kumimoji="0" lang="en-US" sz="1800" b="1" dirty="0"/>
              <a:t>8 ml</a:t>
            </a:r>
            <a:r>
              <a:rPr kumimoji="0" lang="ru-RU" sz="1800" b="1" dirty="0"/>
              <a:t> перед сном</a:t>
            </a:r>
          </a:p>
          <a:p>
            <a:r>
              <a:rPr kumimoji="0" lang="ru-RU" sz="1600" dirty="0"/>
              <a:t>После приема топических стероидов не рекомендуется принимать пищу и пить в течение 30 </a:t>
            </a:r>
            <a:r>
              <a:rPr kumimoji="0" lang="ru-RU" sz="1600" dirty="0" smtClean="0"/>
              <a:t>мин</a:t>
            </a:r>
            <a:endParaRPr kumimoji="0" lang="ru-RU" sz="1600" dirty="0"/>
          </a:p>
          <a:p>
            <a:endParaRPr kumimoji="0" lang="ru-RU" sz="1600" dirty="0"/>
          </a:p>
          <a:p>
            <a:endParaRPr kumimoji="0" lang="ru-RU" sz="1600" dirty="0"/>
          </a:p>
          <a:p>
            <a:endParaRPr kumimoji="0" lang="ru-RU" sz="1600" dirty="0"/>
          </a:p>
          <a:p>
            <a:endParaRPr kumimoji="0" lang="ru-RU" sz="1600" dirty="0"/>
          </a:p>
        </p:txBody>
      </p:sp>
      <p:sp>
        <p:nvSpPr>
          <p:cNvPr id="105475" name="Прямоугольник 5"/>
          <p:cNvSpPr>
            <a:spLocks noChangeArrowheads="1"/>
          </p:cNvSpPr>
          <p:nvPr/>
        </p:nvSpPr>
        <p:spPr bwMode="auto">
          <a:xfrm>
            <a:off x="250825" y="115888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1F497D"/>
                </a:solidFill>
              </a:rPr>
              <a:t>Топические кортикостероиды</a:t>
            </a:r>
            <a:endParaRPr lang="ru-RU" sz="2400" dirty="0">
              <a:solidFill>
                <a:srgbClr val="1F497D"/>
              </a:solidFill>
            </a:endParaRPr>
          </a:p>
        </p:txBody>
      </p:sp>
      <p:sp>
        <p:nvSpPr>
          <p:cNvPr id="105477" name="Прямоугольник 7"/>
          <p:cNvSpPr>
            <a:spLocks noChangeArrowheads="1"/>
          </p:cNvSpPr>
          <p:nvPr/>
        </p:nvSpPr>
        <p:spPr bwMode="auto">
          <a:xfrm>
            <a:off x="250825" y="947738"/>
            <a:ext cx="51181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 smtClean="0"/>
              <a:t>Снижают </a:t>
            </a:r>
            <a:r>
              <a:rPr lang="ru-RU" dirty="0"/>
              <a:t>синтез факторов роста </a:t>
            </a:r>
            <a:r>
              <a:rPr lang="ru-RU" dirty="0" smtClean="0"/>
              <a:t>и </a:t>
            </a:r>
            <a:r>
              <a:rPr lang="ru-RU" dirty="0" err="1" smtClean="0"/>
              <a:t>хемоаттрактантов</a:t>
            </a:r>
            <a:r>
              <a:rPr lang="ru-RU" dirty="0" smtClean="0"/>
              <a:t> эозинофилов, индуцируют </a:t>
            </a:r>
            <a:r>
              <a:rPr lang="ru-RU" dirty="0"/>
              <a:t>апоптоз </a:t>
            </a:r>
            <a:r>
              <a:rPr lang="ru-RU" dirty="0" smtClean="0"/>
              <a:t>эозинофилов</a:t>
            </a:r>
          </a:p>
          <a:p>
            <a:pPr marL="285750" indent="-285750">
              <a:buFont typeface="Arial"/>
              <a:buChar char="•"/>
            </a:pP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dirty="0"/>
              <a:t>М</a:t>
            </a:r>
            <a:r>
              <a:rPr lang="ru-RU" dirty="0" smtClean="0"/>
              <a:t>инимальные побочные эффекты: кандидоз полости рта и пищевода, герпетическая инфекция</a:t>
            </a:r>
          </a:p>
          <a:p>
            <a:pPr marL="285750" indent="-285750">
              <a:buFont typeface="Arial"/>
              <a:buChar char="•"/>
            </a:pPr>
            <a:endParaRPr lang="ru-RU" dirty="0"/>
          </a:p>
          <a:p>
            <a:pPr marL="285750" indent="-285750">
              <a:buFont typeface="Arial"/>
              <a:buChar char="•"/>
            </a:pPr>
            <a:endParaRPr lang="ru-RU" dirty="0" smtClean="0"/>
          </a:p>
          <a:p>
            <a:pPr marL="285750" indent="-285750">
              <a:buFont typeface="Arial"/>
              <a:buChar char="•"/>
            </a:pP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13594"/>
              </p:ext>
            </p:extLst>
          </p:nvPr>
        </p:nvGraphicFramePr>
        <p:xfrm>
          <a:off x="177606" y="3478345"/>
          <a:ext cx="8686339" cy="32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Документ" r:id="rId6" imgW="6223000" imgH="2336800" progId="Word.Document.12">
                  <p:embed/>
                </p:oleObj>
              </mc:Choice>
              <mc:Fallback>
                <p:oleObj name="Документ" r:id="rId6" imgW="6223000" imgH="233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606" y="3478345"/>
                        <a:ext cx="8686339" cy="3261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pic>
        <p:nvPicPr>
          <p:cNvPr id="3" name="Изображение 2" descr="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25" y="0"/>
            <a:ext cx="3728338" cy="21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041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6254" y="1841718"/>
            <a:ext cx="49904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Клинический пример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3200" dirty="0" smtClean="0">
                <a:latin typeface="+mj-lt"/>
              </a:rPr>
              <a:t>Пациент В., 27 лет</a:t>
            </a:r>
            <a:endParaRPr lang="ru-RU" sz="32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0"/>
            <a:ext cx="2197099" cy="86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9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81548"/>
            <a:ext cx="8686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Arial" pitchFamily="34" charset="0"/>
              </a:rPr>
              <a:t>Жалобы</a:t>
            </a:r>
            <a:r>
              <a:rPr lang="en-US" sz="2000" b="1" dirty="0" smtClean="0">
                <a:cs typeface="Arial" pitchFamily="34" charset="0"/>
              </a:rPr>
              <a:t> </a:t>
            </a:r>
            <a:r>
              <a:rPr lang="ru-RU" sz="2000" dirty="0"/>
              <a:t>при обращении  (в </a:t>
            </a:r>
            <a:r>
              <a:rPr lang="ru-RU" sz="2000" dirty="0" smtClean="0"/>
              <a:t>июле </a:t>
            </a:r>
            <a:r>
              <a:rPr lang="ru-RU" sz="2000" dirty="0"/>
              <a:t>2018 </a:t>
            </a:r>
            <a:r>
              <a:rPr lang="ru-RU" sz="2000" dirty="0" smtClean="0"/>
              <a:t>г): на периодическое чувство дискомфорта за грудиной при приеме пищи, изредка чувство «жжения» после еды</a:t>
            </a:r>
          </a:p>
          <a:p>
            <a:endParaRPr lang="ru-RU" sz="2000" b="1" dirty="0" smtClean="0">
              <a:cs typeface="Arial" pitchFamily="34" charset="0"/>
            </a:endParaRPr>
          </a:p>
          <a:p>
            <a:r>
              <a:rPr lang="ru-RU" sz="2000" b="1" dirty="0" smtClean="0">
                <a:cs typeface="Arial" pitchFamily="34" charset="0"/>
              </a:rPr>
              <a:t>Анамнез: </a:t>
            </a:r>
            <a:r>
              <a:rPr lang="ru-RU" sz="2000" dirty="0"/>
              <a:t>Жалобы беспокоят около 6 месяцев, ранее не обследовался, не лечился. </a:t>
            </a:r>
            <a:r>
              <a:rPr lang="ru-RU" sz="2000" dirty="0" smtClean="0"/>
              <a:t>Вредных </a:t>
            </a:r>
            <a:r>
              <a:rPr lang="ru-RU" sz="2000" dirty="0"/>
              <a:t>привычек </a:t>
            </a:r>
            <a:r>
              <a:rPr lang="ru-RU" sz="2000" dirty="0" smtClean="0"/>
              <a:t>нет. Страдает </a:t>
            </a:r>
            <a:r>
              <a:rPr lang="ru-RU" sz="2000" dirty="0"/>
              <a:t>ожирением 2 степени, гипертонической болезнью 2 степени, 2 стадии с 23 лет, постоянно принимает </a:t>
            </a:r>
            <a:r>
              <a:rPr lang="ru-RU" sz="2000" dirty="0" err="1" smtClean="0"/>
              <a:t>нолипрел</a:t>
            </a:r>
            <a:r>
              <a:rPr lang="ru-RU" sz="2000" dirty="0" smtClean="0"/>
              <a:t> (1таб х 1р/д). </a:t>
            </a:r>
            <a:r>
              <a:rPr lang="ru-RU" sz="2000" dirty="0"/>
              <a:t>Наследственность по </a:t>
            </a:r>
            <a:r>
              <a:rPr lang="ru-RU" sz="2000" dirty="0" err="1"/>
              <a:t>атопическим</a:t>
            </a:r>
            <a:r>
              <a:rPr lang="ru-RU" sz="2000" dirty="0"/>
              <a:t> и онкологическим заболеваниям не отягощена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b="1" dirty="0"/>
              <a:t>Объективный статус</a:t>
            </a:r>
            <a:r>
              <a:rPr lang="ru-RU" sz="2000" dirty="0"/>
              <a:t>: состояние </a:t>
            </a:r>
            <a:r>
              <a:rPr lang="ru-RU" sz="2000" dirty="0" smtClean="0"/>
              <a:t>удовлетворительное. Телосложение </a:t>
            </a:r>
            <a:r>
              <a:rPr lang="ru-RU" sz="2000" dirty="0" err="1" smtClean="0"/>
              <a:t>гиперстеническое</a:t>
            </a:r>
            <a:r>
              <a:rPr lang="ru-RU" sz="2000" dirty="0" smtClean="0"/>
              <a:t>, </a:t>
            </a:r>
            <a:r>
              <a:rPr lang="ru-RU" sz="2000" dirty="0"/>
              <a:t>ИМТ 35 </a:t>
            </a:r>
            <a:r>
              <a:rPr lang="ru-RU" sz="2000" dirty="0" smtClean="0"/>
              <a:t>кг/м</a:t>
            </a:r>
            <a:r>
              <a:rPr lang="ru-RU" sz="2000" baseline="30000" dirty="0" smtClean="0"/>
              <a:t>2</a:t>
            </a:r>
            <a:r>
              <a:rPr lang="ru-RU" sz="2000" dirty="0" smtClean="0"/>
              <a:t>. По системам органов: без патологии. </a:t>
            </a:r>
          </a:p>
          <a:p>
            <a:endParaRPr lang="ru-RU" sz="2000" dirty="0"/>
          </a:p>
          <a:p>
            <a:r>
              <a:rPr lang="ru-RU" sz="2000" b="1" dirty="0" smtClean="0"/>
              <a:t>Лабораторные исследования</a:t>
            </a:r>
            <a:r>
              <a:rPr lang="ru-RU" sz="2000" dirty="0" smtClean="0"/>
              <a:t>: ОАК:  лейкоциты - 10,7х10</a:t>
            </a:r>
            <a:r>
              <a:rPr lang="ru-RU" sz="2000" baseline="30000" dirty="0" smtClean="0"/>
              <a:t>9</a:t>
            </a:r>
            <a:r>
              <a:rPr lang="ru-RU" sz="2000" dirty="0" smtClean="0"/>
              <a:t>/л (лейкоцитарная формула без особенностей, эозинофилы – 1,4%), эритроциты – 5,87х</a:t>
            </a:r>
            <a:r>
              <a:rPr lang="ru-RU" sz="2000" dirty="0"/>
              <a:t> </a:t>
            </a:r>
            <a:r>
              <a:rPr lang="ru-RU" sz="2000" dirty="0" smtClean="0"/>
              <a:t>10</a:t>
            </a:r>
            <a:r>
              <a:rPr lang="ru-RU" sz="2000" baseline="30000" dirty="0" smtClean="0"/>
              <a:t>12</a:t>
            </a:r>
            <a:r>
              <a:rPr lang="ru-RU" sz="2000" dirty="0" smtClean="0"/>
              <a:t>/л, </a:t>
            </a:r>
            <a:r>
              <a:rPr lang="en-US" sz="2000" dirty="0" err="1" smtClean="0"/>
              <a:t>Hb</a:t>
            </a:r>
            <a:r>
              <a:rPr lang="ru-RU" sz="2000" dirty="0" smtClean="0"/>
              <a:t> – 177 г/л, тромбоциты – 318 </a:t>
            </a:r>
            <a:r>
              <a:rPr lang="ru-RU" sz="2000" dirty="0"/>
              <a:t>- </a:t>
            </a:r>
            <a:r>
              <a:rPr lang="ru-RU" sz="2000" dirty="0" smtClean="0"/>
              <a:t>10,7х10</a:t>
            </a:r>
            <a:r>
              <a:rPr lang="ru-RU" sz="2000" baseline="30000" dirty="0" smtClean="0"/>
              <a:t>9</a:t>
            </a:r>
            <a:r>
              <a:rPr lang="ru-RU" sz="2000" dirty="0" smtClean="0"/>
              <a:t>/л. </a:t>
            </a:r>
          </a:p>
          <a:p>
            <a:r>
              <a:rPr lang="ru-RU" sz="2000" dirty="0" smtClean="0"/>
              <a:t>Биохимический анализ </a:t>
            </a:r>
            <a:r>
              <a:rPr lang="ru-RU" sz="2000" dirty="0"/>
              <a:t>крови - без отклонений от </a:t>
            </a:r>
            <a:r>
              <a:rPr lang="ru-RU" sz="2000" dirty="0" smtClean="0"/>
              <a:t>нормы.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7261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1" y="22860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ЭГДС (31.07.2018)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3201418" y="1066800"/>
            <a:ext cx="2818382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993" y="4726621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 bwMode="auto">
          <a:xfrm>
            <a:off x="3201418" y="3669974"/>
            <a:ext cx="2818382" cy="21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228600" y="3669268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-2500141" y="632902"/>
            <a:ext cx="2110633" cy="157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197" y="2465386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6173218" y="1066800"/>
            <a:ext cx="281838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269" y="4033837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197" y="4491037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962" y="5257800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2268" y="5638800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93" y="408695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6173218" y="3669268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48" y="2342097"/>
            <a:ext cx="1812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79512" y="6443246"/>
            <a:ext cx="3432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PENTAX </a:t>
            </a:r>
            <a:r>
              <a:rPr lang="ru-RU" sz="1600" dirty="0" err="1" smtClean="0"/>
              <a:t>Medical</a:t>
            </a:r>
            <a:r>
              <a:rPr lang="ru-RU" sz="1600" dirty="0" smtClean="0"/>
              <a:t> EPK-i7010,  EG-29i</a:t>
            </a:r>
            <a:r>
              <a:rPr lang="en-US" sz="1600" dirty="0" smtClean="0"/>
              <a:t>10</a:t>
            </a:r>
            <a:r>
              <a:rPr lang="ru-RU" sz="1600" dirty="0" smtClean="0"/>
              <a:t> </a:t>
            </a: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"/>
          <a:stretch/>
        </p:blipFill>
        <p:spPr bwMode="auto">
          <a:xfrm>
            <a:off x="228600" y="1083851"/>
            <a:ext cx="2800350" cy="21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 bwMode="auto">
          <a:xfrm>
            <a:off x="10605391" y="5688010"/>
            <a:ext cx="1438276" cy="10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-2518138" y="172026"/>
            <a:ext cx="2111287" cy="159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5802868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-scan OE mode </a:t>
            </a:r>
            <a:r>
              <a:rPr lang="en-US" dirty="0" smtClean="0"/>
              <a:t>(</a:t>
            </a:r>
            <a:r>
              <a:rPr lang="en-US" dirty="0"/>
              <a:t>Optical Enhancement)</a:t>
            </a:r>
            <a:r>
              <a:rPr lang="ru-RU" dirty="0"/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8600" y="3135868"/>
            <a:ext cx="231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осмотр в белом свете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227105" y="3165791"/>
            <a:ext cx="154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-scan </a:t>
            </a:r>
            <a:r>
              <a:rPr lang="ru-RU" dirty="0" smtClean="0"/>
              <a:t>1</a:t>
            </a:r>
            <a:r>
              <a:rPr lang="en-US" dirty="0" smtClean="0"/>
              <a:t> mode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201418" y="3124200"/>
            <a:ext cx="231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</a:t>
            </a:r>
            <a:r>
              <a:rPr lang="ru-RU" dirty="0" smtClean="0"/>
              <a:t>смотр в белом свете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173218" y="5775880"/>
            <a:ext cx="231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</a:t>
            </a:r>
            <a:r>
              <a:rPr lang="ru-RU" dirty="0" smtClean="0"/>
              <a:t>смотр в белом свете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81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-152400" y="3177570"/>
            <a:ext cx="1847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>Эндоскопическое заключение?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430" y="1106466"/>
            <a:ext cx="84607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 b="1" dirty="0" smtClean="0">
                <a:cs typeface="Arial" pitchFamily="34" charset="0"/>
              </a:rPr>
              <a:t>Катаральный рефлюкс-эзофагит</a:t>
            </a:r>
          </a:p>
          <a:p>
            <a:r>
              <a:rPr lang="ru-RU" sz="2400" b="1" dirty="0" smtClean="0">
                <a:cs typeface="Arial" pitchFamily="34" charset="0"/>
              </a:rPr>
              <a:t> </a:t>
            </a:r>
          </a:p>
          <a:p>
            <a:r>
              <a:rPr lang="ru-RU" sz="2400" b="1" dirty="0" smtClean="0">
                <a:cs typeface="Arial" pitchFamily="34" charset="0"/>
              </a:rPr>
              <a:t>2. Эрозивный рефлюкс-эзофагит</a:t>
            </a:r>
            <a:endParaRPr lang="ru-RU" sz="2400" b="1" i="1" dirty="0" smtClean="0">
              <a:cs typeface="Arial" pitchFamily="34" charset="0"/>
            </a:endParaRPr>
          </a:p>
          <a:p>
            <a:pPr marL="342900" indent="-342900">
              <a:buAutoNum type="arabicPeriod"/>
            </a:pPr>
            <a:endParaRPr lang="ru-RU" sz="2400" b="1" dirty="0" smtClean="0">
              <a:cs typeface="Arial" pitchFamily="34" charset="0"/>
            </a:endParaRPr>
          </a:p>
          <a:p>
            <a:r>
              <a:rPr lang="ru-RU" sz="2400" b="1" dirty="0" smtClean="0">
                <a:cs typeface="Arial" pitchFamily="34" charset="0"/>
              </a:rPr>
              <a:t>3. Пищевод </a:t>
            </a:r>
            <a:r>
              <a:rPr lang="ru-RU" sz="2400" b="1" dirty="0" err="1" smtClean="0">
                <a:cs typeface="Arial" pitchFamily="34" charset="0"/>
              </a:rPr>
              <a:t>Баррета</a:t>
            </a:r>
            <a:r>
              <a:rPr lang="ru-RU" sz="2400" b="1" dirty="0" smtClean="0">
                <a:cs typeface="Arial" pitchFamily="34" charset="0"/>
              </a:rPr>
              <a:t> на фоне рефлюкс-эзофагита</a:t>
            </a:r>
          </a:p>
          <a:p>
            <a:endParaRPr lang="ru-RU" sz="2400" b="1" i="1" dirty="0" smtClean="0">
              <a:cs typeface="Arial" pitchFamily="34" charset="0"/>
            </a:endParaRPr>
          </a:p>
          <a:p>
            <a:r>
              <a:rPr lang="ru-RU" sz="2400" b="1" dirty="0" smtClean="0">
                <a:cs typeface="Arial" pitchFamily="34" charset="0"/>
              </a:rPr>
              <a:t>4. Эозинофильный эзофагит</a:t>
            </a:r>
          </a:p>
          <a:p>
            <a:endParaRPr lang="ru-RU" sz="2400" b="1" dirty="0">
              <a:cs typeface="Arial" pitchFamily="34" charset="0"/>
            </a:endParaRPr>
          </a:p>
          <a:p>
            <a:r>
              <a:rPr lang="ru-RU" sz="2400" b="1" dirty="0" smtClean="0">
                <a:cs typeface="Arial" pitchFamily="34" charset="0"/>
              </a:rPr>
              <a:t>5. Все вышеперечисленное</a:t>
            </a:r>
            <a:endParaRPr lang="ru-RU" sz="2400" b="1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228600" y="4572000"/>
            <a:ext cx="2818382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6172200" y="4572000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3201418" y="4598988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60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3810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cs typeface="Arial" pitchFamily="34" charset="0"/>
              </a:rPr>
              <a:t>Эндоскопическое заключение:</a:t>
            </a:r>
            <a:endParaRPr lang="ru-RU" sz="2400" b="1" dirty="0">
              <a:cs typeface="Arial" pitchFamily="34" charset="0"/>
            </a:endParaRPr>
          </a:p>
          <a:p>
            <a:r>
              <a:rPr lang="ru-RU" sz="2400" dirty="0" smtClean="0">
                <a:cs typeface="Arial" pitchFamily="34" charset="0"/>
              </a:rPr>
              <a:t>Признаки недостаточности нижнего пищеводного сфинктера (плохая переносимость исследования). Неровная </a:t>
            </a:r>
            <a:r>
              <a:rPr lang="en-US" sz="2400" dirty="0" smtClean="0">
                <a:cs typeface="Arial" pitchFamily="34" charset="0"/>
              </a:rPr>
              <a:t>Z-</a:t>
            </a:r>
            <a:r>
              <a:rPr lang="ru-RU" sz="2400" dirty="0" smtClean="0">
                <a:cs typeface="Arial" pitchFamily="34" charset="0"/>
              </a:rPr>
              <a:t>линия. Утолщение и продольные </a:t>
            </a:r>
            <a:r>
              <a:rPr lang="ru-RU" sz="2400" dirty="0">
                <a:cs typeface="Arial" pitchFamily="34" charset="0"/>
              </a:rPr>
              <a:t>борозды слизистой оболочки </a:t>
            </a:r>
            <a:r>
              <a:rPr lang="ru-RU" sz="2400" dirty="0" smtClean="0">
                <a:cs typeface="Arial" pitchFamily="34" charset="0"/>
              </a:rPr>
              <a:t>средней и нижней трети пищевода (эндоскопическая картина может соответствовать эозинофильному эзофагиту – необходима морфологическая оценка).</a:t>
            </a:r>
          </a:p>
          <a:p>
            <a:r>
              <a:rPr lang="ru-RU" sz="2400" dirty="0" smtClean="0">
                <a:cs typeface="Arial" pitchFamily="34" charset="0"/>
              </a:rPr>
              <a:t>Выполнена биопсия слизистой оболочки средней и нижней трети пищевода.</a:t>
            </a:r>
          </a:p>
          <a:p>
            <a:endParaRPr lang="ru-RU" sz="2400" b="1" dirty="0" smtClean="0"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228600" y="4114801"/>
            <a:ext cx="2818382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 bwMode="auto">
          <a:xfrm>
            <a:off x="3182771" y="4114800"/>
            <a:ext cx="291322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6211526" y="4133190"/>
            <a:ext cx="2856274" cy="211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10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73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6568" cy="3507426"/>
          </a:xfrm>
          <a:prstGeom prst="rect">
            <a:avLst/>
          </a:prstGeom>
        </p:spPr>
      </p:pic>
      <p:pic>
        <p:nvPicPr>
          <p:cNvPr id="5" name="Изображение 4" descr="IMG_73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42" y="3401598"/>
            <a:ext cx="5034857" cy="345640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07" y="405288"/>
            <a:ext cx="3810000" cy="2527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96879" y="2971861"/>
            <a:ext cx="224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A.J. </a:t>
            </a:r>
            <a:r>
              <a:rPr lang="en-US" dirty="0" err="1"/>
              <a:t>Bredenoord</a:t>
            </a:r>
            <a:r>
              <a:rPr lang="en-US" dirty="0"/>
              <a:t>, M.D.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0286" y="4179796"/>
            <a:ext cx="363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Санкт-Петербург, 10 ноября, 2017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12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228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>Гистологическое исследование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8099" y="5575868"/>
            <a:ext cx="8605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Фрагмент многослойного плоского эпителия пищевода </a:t>
            </a:r>
            <a:endParaRPr lang="ru-RU" sz="2000" dirty="0" smtClean="0"/>
          </a:p>
          <a:p>
            <a:r>
              <a:rPr lang="ru-RU" sz="2000" dirty="0" smtClean="0"/>
              <a:t>с </a:t>
            </a:r>
            <a:r>
              <a:rPr lang="ru-RU" sz="2000" dirty="0" err="1"/>
              <a:t>интраэпителиальными</a:t>
            </a:r>
            <a:r>
              <a:rPr lang="ru-RU" sz="2000" dirty="0"/>
              <a:t>  эозинофилами (указано стрелками</a:t>
            </a:r>
            <a:r>
              <a:rPr lang="ru-RU" sz="2000" dirty="0" smtClean="0"/>
              <a:t>),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дегрануляция</a:t>
            </a:r>
            <a:r>
              <a:rPr lang="ru-RU" sz="2000" dirty="0" smtClean="0"/>
              <a:t> </a:t>
            </a:r>
            <a:r>
              <a:rPr lang="ru-RU" sz="2000" dirty="0"/>
              <a:t>эозинофилов (более 15 в поле зрения на большом увеличении</a:t>
            </a:r>
            <a:r>
              <a:rPr lang="ru-RU" sz="2000" dirty="0" smtClean="0"/>
              <a:t>), гиперплазия базального слоя эпителия</a:t>
            </a:r>
            <a:endParaRPr lang="ru-RU" sz="2000" dirty="0"/>
          </a:p>
        </p:txBody>
      </p:sp>
      <p:pic>
        <p:nvPicPr>
          <p:cNvPr id="6" name="Picture 2" descr="C:\Users\kraynova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608" y="1008796"/>
            <a:ext cx="6435855" cy="4525963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>
            <a:off x="3629864" y="1152812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269824" y="1512852"/>
            <a:ext cx="43204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189704" y="2088916"/>
            <a:ext cx="864096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565968" y="2736988"/>
            <a:ext cx="576064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286048" y="1512852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693760" y="3385060"/>
            <a:ext cx="64807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845888" y="3097028"/>
            <a:ext cx="216024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22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-152400" y="3177570"/>
            <a:ext cx="1847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Arial" pitchFamily="34" charset="0"/>
              </a:rPr>
              <a:t>Клинический диагноз?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430" y="1384518"/>
            <a:ext cx="8460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Гастроэзофагеальная</a:t>
            </a:r>
            <a:r>
              <a:rPr lang="ru-RU" sz="3200" b="1" dirty="0" smtClean="0"/>
              <a:t> </a:t>
            </a:r>
            <a:r>
              <a:rPr lang="ru-RU" sz="3200" b="1" dirty="0" err="1"/>
              <a:t>рефлюксная</a:t>
            </a:r>
            <a:r>
              <a:rPr lang="ru-RU" sz="3200" b="1" dirty="0"/>
              <a:t> </a:t>
            </a:r>
            <a:r>
              <a:rPr lang="ru-RU" sz="3200" b="1" dirty="0" smtClean="0"/>
              <a:t>болезнь</a:t>
            </a:r>
          </a:p>
          <a:p>
            <a:endParaRPr lang="ru-RU" sz="3200" b="1" i="1" dirty="0">
              <a:cs typeface="Arial" pitchFamily="34" charset="0"/>
            </a:endParaRPr>
          </a:p>
          <a:p>
            <a:r>
              <a:rPr lang="ru-RU" sz="3200" b="1" dirty="0" smtClean="0">
                <a:cs typeface="Arial" pitchFamily="34" charset="0"/>
              </a:rPr>
              <a:t>2. Эозинофильный эзофагит</a:t>
            </a:r>
          </a:p>
          <a:p>
            <a:pPr marL="342900" indent="-342900">
              <a:buAutoNum type="arabicPeriod"/>
            </a:pPr>
            <a:endParaRPr lang="ru-RU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9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1" y="423115"/>
            <a:ext cx="86105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К</a:t>
            </a:r>
            <a:r>
              <a:rPr lang="ru-RU" sz="2200" b="1" dirty="0" smtClean="0">
                <a:solidFill>
                  <a:srgbClr val="FF0000"/>
                </a:solidFill>
              </a:rPr>
              <a:t>линический </a:t>
            </a:r>
            <a:r>
              <a:rPr lang="ru-RU" sz="2200" b="1" dirty="0">
                <a:solidFill>
                  <a:srgbClr val="FF0000"/>
                </a:solidFill>
              </a:rPr>
              <a:t>диагноз: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r>
              <a:rPr lang="ru-RU" sz="2200" dirty="0" smtClean="0"/>
              <a:t>Основное </a:t>
            </a:r>
            <a:r>
              <a:rPr lang="ru-RU" sz="2200" dirty="0"/>
              <a:t>заболевание - эозинофильный </a:t>
            </a:r>
            <a:r>
              <a:rPr lang="ru-RU" sz="2200" dirty="0" smtClean="0"/>
              <a:t>эзофагит. </a:t>
            </a:r>
          </a:p>
          <a:p>
            <a:r>
              <a:rPr lang="ru-RU" sz="2200" dirty="0" smtClean="0"/>
              <a:t>Сочетанное </a:t>
            </a:r>
            <a:r>
              <a:rPr lang="ru-RU" sz="2200" dirty="0"/>
              <a:t>заболевание </a:t>
            </a:r>
            <a:r>
              <a:rPr lang="ru-RU" sz="2200" dirty="0" smtClean="0"/>
              <a:t>– </a:t>
            </a:r>
            <a:r>
              <a:rPr lang="ru-RU" sz="2200" dirty="0" err="1" smtClean="0"/>
              <a:t>гастроэзофагеальная</a:t>
            </a:r>
            <a:r>
              <a:rPr lang="ru-RU" sz="2200" dirty="0" smtClean="0"/>
              <a:t> </a:t>
            </a:r>
            <a:r>
              <a:rPr lang="ru-RU" sz="2200" dirty="0" err="1"/>
              <a:t>рефлюксная</a:t>
            </a:r>
            <a:r>
              <a:rPr lang="ru-RU" sz="2200" dirty="0"/>
              <a:t> болезнь. </a:t>
            </a:r>
            <a:endParaRPr lang="ru-RU" sz="2200" dirty="0" smtClean="0"/>
          </a:p>
          <a:p>
            <a:endParaRPr lang="ru-RU" sz="2200" dirty="0" smtClean="0"/>
          </a:p>
          <a:p>
            <a:r>
              <a:rPr lang="ru-RU" sz="2200" b="1" dirty="0" smtClean="0">
                <a:solidFill>
                  <a:srgbClr val="FF0000"/>
                </a:solidFill>
              </a:rPr>
              <a:t>Лечение</a:t>
            </a:r>
            <a:r>
              <a:rPr lang="ru-RU" sz="2200" b="1" dirty="0">
                <a:solidFill>
                  <a:srgbClr val="FF0000"/>
                </a:solidFill>
              </a:rPr>
              <a:t>: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err="1" smtClean="0"/>
              <a:t>элиминационная</a:t>
            </a:r>
            <a:r>
              <a:rPr lang="ru-RU" sz="2200" dirty="0" smtClean="0"/>
              <a:t> </a:t>
            </a:r>
            <a:r>
              <a:rPr lang="ru-RU" sz="2200" dirty="0"/>
              <a:t>диета с исключением 6 продуктов, </a:t>
            </a:r>
            <a:endParaRPr lang="ru-R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ИПП </a:t>
            </a:r>
            <a:r>
              <a:rPr lang="ru-RU" sz="2200" dirty="0" smtClean="0"/>
              <a:t>(</a:t>
            </a:r>
            <a:r>
              <a:rPr lang="ru-RU" sz="2200" dirty="0" err="1" smtClean="0">
                <a:solidFill>
                  <a:srgbClr val="FF0000"/>
                </a:solidFill>
              </a:rPr>
              <a:t>декслансопразол</a:t>
            </a:r>
            <a:r>
              <a:rPr lang="ru-RU" sz="2200" dirty="0" smtClean="0">
                <a:solidFill>
                  <a:srgbClr val="FF0000"/>
                </a:solidFill>
              </a:rPr>
              <a:t> </a:t>
            </a:r>
            <a:r>
              <a:rPr lang="ru-RU" sz="2200" dirty="0">
                <a:solidFill>
                  <a:srgbClr val="FF0000"/>
                </a:solidFill>
              </a:rPr>
              <a:t>60 мг в </a:t>
            </a:r>
            <a:r>
              <a:rPr lang="ru-RU" sz="2200" dirty="0" smtClean="0">
                <a:solidFill>
                  <a:srgbClr val="FF0000"/>
                </a:solidFill>
              </a:rPr>
              <a:t>сутки</a:t>
            </a:r>
            <a:r>
              <a:rPr lang="ru-RU" sz="2200" dirty="0" smtClean="0"/>
              <a:t>). </a:t>
            </a:r>
          </a:p>
          <a:p>
            <a:endParaRPr lang="ru-RU" sz="2200" dirty="0"/>
          </a:p>
          <a:p>
            <a:r>
              <a:rPr lang="ru-RU" sz="2200" dirty="0" smtClean="0"/>
              <a:t>Для </a:t>
            </a:r>
            <a:r>
              <a:rPr lang="ru-RU" sz="2200" dirty="0"/>
              <a:t>оценки эффективности терапии рекомендовано проведение повторного эндоскопического обследования с биопсией через 8 недель. </a:t>
            </a:r>
            <a:endParaRPr lang="ru-RU" sz="2200" dirty="0" smtClean="0"/>
          </a:p>
          <a:p>
            <a:endParaRPr lang="ru-RU" sz="2200" dirty="0">
              <a:effectLst/>
            </a:endParaRPr>
          </a:p>
          <a:p>
            <a:endParaRPr lang="ru-RU" sz="2200" dirty="0" smtClean="0"/>
          </a:p>
          <a:p>
            <a:r>
              <a:rPr lang="ru-RU" sz="2200" dirty="0" smtClean="0"/>
              <a:t>На фоне проводимой терапии пациент отмечает полное исчезновение симптомов </a:t>
            </a:r>
          </a:p>
          <a:p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58524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9957" y="146672"/>
            <a:ext cx="680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ЭГДС (10.10.2018) </a:t>
            </a:r>
          </a:p>
        </p:txBody>
      </p:sp>
      <p:pic>
        <p:nvPicPr>
          <p:cNvPr id="5122" name="Picture 2" descr="C:\Users\Наталья\Desktop\Stand Up\Васин ЭоЭ\Pentax\Vasin_ID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1659" y="1965292"/>
            <a:ext cx="2777504" cy="22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942" y="4457669"/>
            <a:ext cx="2777504" cy="22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4"/>
          <a:stretch/>
        </p:blipFill>
        <p:spPr bwMode="auto">
          <a:xfrm>
            <a:off x="6096000" y="861152"/>
            <a:ext cx="2895600" cy="20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6"/>
          <a:stretch/>
        </p:blipFill>
        <p:spPr bwMode="auto">
          <a:xfrm>
            <a:off x="3124200" y="893589"/>
            <a:ext cx="2895600" cy="20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6"/>
          <a:stretch/>
        </p:blipFill>
        <p:spPr bwMode="auto">
          <a:xfrm>
            <a:off x="-3491156" y="2170629"/>
            <a:ext cx="2895600" cy="208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060" y="-457200"/>
            <a:ext cx="2777504" cy="22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1"/>
          <a:stretch/>
        </p:blipFill>
        <p:spPr bwMode="auto">
          <a:xfrm>
            <a:off x="152400" y="898492"/>
            <a:ext cx="2895600" cy="20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250816"/>
            <a:ext cx="2777504" cy="22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7"/>
          <a:stretch/>
        </p:blipFill>
        <p:spPr bwMode="auto">
          <a:xfrm>
            <a:off x="118096" y="3122451"/>
            <a:ext cx="2895600" cy="20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86274"/>
            <a:ext cx="2777504" cy="22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7"/>
          <a:stretch/>
        </p:blipFill>
        <p:spPr bwMode="auto">
          <a:xfrm>
            <a:off x="3124200" y="3122451"/>
            <a:ext cx="2895600" cy="20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35" y="861152"/>
            <a:ext cx="2777504" cy="22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0"/>
          <a:stretch/>
        </p:blipFill>
        <p:spPr bwMode="auto">
          <a:xfrm>
            <a:off x="6096000" y="3117018"/>
            <a:ext cx="2905594" cy="20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0" y="6550223"/>
            <a:ext cx="5169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PENTAX </a:t>
            </a:r>
            <a:r>
              <a:rPr lang="ru-RU" sz="1200" dirty="0" err="1" smtClean="0"/>
              <a:t>Medical</a:t>
            </a:r>
            <a:r>
              <a:rPr lang="ru-RU" sz="1200" dirty="0" smtClean="0"/>
              <a:t> EPK-i7010,  EG-2990</a:t>
            </a:r>
            <a:r>
              <a:rPr lang="en-US" sz="1200" dirty="0" smtClean="0"/>
              <a:t>Z</a:t>
            </a:r>
            <a:r>
              <a:rPr lang="ru-RU" sz="1200" dirty="0" err="1" smtClean="0"/>
              <a:t>i</a:t>
            </a:r>
            <a:r>
              <a:rPr lang="ru-RU" sz="1200" dirty="0" smtClean="0"/>
              <a:t>, </a:t>
            </a:r>
            <a:r>
              <a:rPr lang="en-US" sz="1200" dirty="0" err="1" smtClean="0"/>
              <a:t>i</a:t>
            </a:r>
            <a:r>
              <a:rPr lang="en-US" sz="1200" dirty="0" smtClean="0"/>
              <a:t>-scan OE mode (Optical Enhancement)</a:t>
            </a:r>
            <a:r>
              <a:rPr lang="ru-RU" sz="1200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52578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Нижний пищеводный сфинктер смыкается (осмотр в условиях в/в </a:t>
            </a:r>
            <a:r>
              <a:rPr lang="ru-RU" sz="2000" dirty="0" err="1" smtClean="0"/>
              <a:t>седации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Продольные борозды, снижение выраженности сосудистого рисунка, отек слизистой оболочки нижней трети пищевода, </a:t>
            </a:r>
            <a:r>
              <a:rPr lang="en-US" sz="2000" dirty="0" smtClean="0"/>
              <a:t>IPCL </a:t>
            </a:r>
            <a:r>
              <a:rPr lang="ru-RU" sz="2000" dirty="0" smtClean="0"/>
              <a:t>2 тип (по </a:t>
            </a:r>
            <a:r>
              <a:rPr lang="en-US" sz="2000" dirty="0" smtClean="0"/>
              <a:t>Inoue</a:t>
            </a:r>
            <a:r>
              <a:rPr lang="ru-RU" sz="2000" dirty="0" smtClean="0"/>
              <a:t>)</a:t>
            </a:r>
            <a:r>
              <a:rPr lang="en-US" sz="2000" dirty="0" smtClean="0"/>
              <a:t>, </a:t>
            </a:r>
            <a:r>
              <a:rPr lang="ru-RU" sz="2000" dirty="0" smtClean="0"/>
              <a:t>очаговый белый налет (экссудат)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6531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228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>Гистологическое исследование</a:t>
            </a:r>
          </a:p>
        </p:txBody>
      </p:sp>
      <p:pic>
        <p:nvPicPr>
          <p:cNvPr id="3" name="Picture 2" descr="C:\Users\kraynova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134" y="1030700"/>
            <a:ext cx="6454974" cy="4525963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586606" y="1966804"/>
            <a:ext cx="36004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4146446" y="1390740"/>
            <a:ext cx="36004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4002430" y="2758892"/>
            <a:ext cx="64807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5802630" y="3334956"/>
            <a:ext cx="72008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90262" y="3406965"/>
            <a:ext cx="30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074438" y="38390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10542" y="4343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62470" y="463110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522710" y="23268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98574" y="29749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6234679" y="2254836"/>
            <a:ext cx="43204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010542" y="3190940"/>
            <a:ext cx="43204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5468" y="5631819"/>
            <a:ext cx="865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Фрагмент многослойного плоского эпителия пищевода с единичными </a:t>
            </a:r>
            <a:r>
              <a:rPr lang="ru-RU" dirty="0" err="1" smtClean="0"/>
              <a:t>интраэпителиальными</a:t>
            </a:r>
            <a:r>
              <a:rPr lang="ru-RU" dirty="0" smtClean="0"/>
              <a:t> эозинофилами (указано стрелками) (около 15 в поле зрения на большом увеличении), микроабсцесс в базальных отделах (1), участок десквамации эпителия (2), </a:t>
            </a:r>
            <a:r>
              <a:rPr lang="ru-RU" dirty="0" err="1" smtClean="0"/>
              <a:t>спонгиоз</a:t>
            </a:r>
            <a:r>
              <a:rPr lang="ru-RU" dirty="0" smtClean="0"/>
              <a:t> (3</a:t>
            </a:r>
            <a:r>
              <a:rPr lang="ru-RU" dirty="0"/>
              <a:t>), гиперплазия базального </a:t>
            </a:r>
            <a:r>
              <a:rPr lang="ru-RU" dirty="0" smtClean="0"/>
              <a:t>слоя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30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228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>Гистологическое исследование</a:t>
            </a:r>
          </a:p>
        </p:txBody>
      </p:sp>
      <p:pic>
        <p:nvPicPr>
          <p:cNvPr id="14" name="Picture 2" descr="C:\Users\kraynova\Desktop\Безымянный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-196311" y="1769842"/>
            <a:ext cx="5792204" cy="40324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32040" y="1556792"/>
            <a:ext cx="39604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Дегрануляция</a:t>
            </a:r>
            <a:r>
              <a:rPr lang="ru-RU" sz="2000" dirty="0" smtClean="0"/>
              <a:t> </a:t>
            </a:r>
            <a:r>
              <a:rPr lang="ru-RU" sz="2000" dirty="0" err="1" smtClean="0"/>
              <a:t>интраэпителиальных</a:t>
            </a:r>
            <a:r>
              <a:rPr lang="ru-RU" sz="2000" dirty="0" smtClean="0"/>
              <a:t> эозинофилов в участке эпителия (указано стрелками), </a:t>
            </a:r>
          </a:p>
          <a:p>
            <a:r>
              <a:rPr lang="ru-RU" sz="2000" dirty="0" smtClean="0"/>
              <a:t>выраженный </a:t>
            </a:r>
            <a:r>
              <a:rPr lang="ru-RU" sz="2000" dirty="0" err="1" smtClean="0"/>
              <a:t>спонгиоз</a:t>
            </a:r>
            <a:r>
              <a:rPr lang="ru-RU" sz="2000" dirty="0" smtClean="0"/>
              <a:t> (1), десквамация поверхностных отделов эпителия (2).</a:t>
            </a:r>
            <a:endParaRPr lang="ru-RU" sz="20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547664" y="4058316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203848" y="3482252"/>
            <a:ext cx="43204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2267744" y="4346348"/>
            <a:ext cx="144016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995936" y="5282452"/>
            <a:ext cx="36004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75656" y="5570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2339752" y="3266228"/>
            <a:ext cx="216024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3608" y="48504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53544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63688" y="16100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699792" y="17540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707904" y="132201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22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ЭоЭ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3086" b="19558"/>
          <a:stretch/>
        </p:blipFill>
        <p:spPr>
          <a:xfrm>
            <a:off x="99484" y="1417832"/>
            <a:ext cx="9044516" cy="3772672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96914" y="142615"/>
            <a:ext cx="8605116" cy="9423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Манометрия пищевода: давление покоя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484" y="19325"/>
            <a:ext cx="121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Пациент В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89500" y="40688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 </a:t>
            </a:r>
            <a:r>
              <a:rPr lang="ru-RU" dirty="0" err="1" smtClean="0"/>
              <a:t>мм.рт.ст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31672" y="5388306"/>
            <a:ext cx="446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Давление покоя в норме от 15-45 </a:t>
            </a:r>
            <a:r>
              <a:rPr lang="ru-RU" b="1" dirty="0" err="1" smtClean="0"/>
              <a:t>мм.рт.ст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388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96914" y="388657"/>
            <a:ext cx="8605116" cy="9423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Манометрия пищевода: влажный глоток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484" y="19325"/>
            <a:ext cx="121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Пациент В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89500" y="40688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 </a:t>
            </a:r>
            <a:r>
              <a:rPr lang="ru-RU" dirty="0" err="1" smtClean="0"/>
              <a:t>мм.рт.ст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31672" y="5388306"/>
            <a:ext cx="406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Нормальная перистальтика пищевода</a:t>
            </a:r>
            <a:endParaRPr lang="ru-RU" b="1" dirty="0"/>
          </a:p>
        </p:txBody>
      </p:sp>
      <p:pic>
        <p:nvPicPr>
          <p:cNvPr id="4" name="Изображение 3" descr="ЭоЭ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14142" b="21378"/>
          <a:stretch/>
        </p:blipFill>
        <p:spPr>
          <a:xfrm>
            <a:off x="99483" y="1491807"/>
            <a:ext cx="8989329" cy="35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-152400" y="3177570"/>
            <a:ext cx="1847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Arial" pitchFamily="34" charset="0"/>
              </a:rPr>
              <a:t>Клинический диагноз?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430" y="1384518"/>
            <a:ext cx="8460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Гастроэзофагеальная</a:t>
            </a:r>
            <a:r>
              <a:rPr lang="ru-RU" sz="3200" b="1" dirty="0" smtClean="0"/>
              <a:t> </a:t>
            </a:r>
            <a:r>
              <a:rPr lang="ru-RU" sz="3200" b="1" dirty="0" err="1"/>
              <a:t>рефлюксная</a:t>
            </a:r>
            <a:r>
              <a:rPr lang="ru-RU" sz="3200" b="1" dirty="0"/>
              <a:t> </a:t>
            </a:r>
            <a:r>
              <a:rPr lang="ru-RU" sz="3200" b="1" dirty="0" smtClean="0"/>
              <a:t>болезнь</a:t>
            </a:r>
          </a:p>
          <a:p>
            <a:endParaRPr lang="ru-RU" sz="3200" b="1" i="1" dirty="0">
              <a:cs typeface="Arial" pitchFamily="34" charset="0"/>
            </a:endParaRPr>
          </a:p>
          <a:p>
            <a:r>
              <a:rPr lang="ru-RU" sz="3200" b="1" dirty="0" smtClean="0">
                <a:cs typeface="Arial" pitchFamily="34" charset="0"/>
              </a:rPr>
              <a:t>2. Эозинофильный эзофагит</a:t>
            </a:r>
          </a:p>
          <a:p>
            <a:pPr marL="342900" indent="-342900">
              <a:buAutoNum type="arabicPeriod"/>
            </a:pPr>
            <a:endParaRPr lang="ru-RU" sz="3200" b="1" dirty="0"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4"/>
          <a:stretch/>
        </p:blipFill>
        <p:spPr bwMode="auto">
          <a:xfrm>
            <a:off x="3047999" y="4177360"/>
            <a:ext cx="2789489" cy="20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7"/>
          <a:stretch/>
        </p:blipFill>
        <p:spPr bwMode="auto">
          <a:xfrm>
            <a:off x="6095999" y="4191000"/>
            <a:ext cx="2789488" cy="200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6"/>
          <a:stretch/>
        </p:blipFill>
        <p:spPr bwMode="auto">
          <a:xfrm>
            <a:off x="76199" y="4191229"/>
            <a:ext cx="2789487" cy="200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59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Внутрипищеводная</a:t>
            </a:r>
            <a:r>
              <a:rPr lang="ru-RU" dirty="0" smtClean="0"/>
              <a:t> рН-импедансометрия</a:t>
            </a:r>
            <a:endParaRPr lang="ru-RU" dirty="0"/>
          </a:p>
        </p:txBody>
      </p:sp>
      <p:pic>
        <p:nvPicPr>
          <p:cNvPr id="3" name="Изображение 2" descr="Васин рН метрия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8165" r="2910" b="5422"/>
          <a:stretch/>
        </p:blipFill>
        <p:spPr>
          <a:xfrm>
            <a:off x="231319" y="1610880"/>
            <a:ext cx="8305630" cy="4785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654" y="6396489"/>
            <a:ext cx="36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пределах референсных значений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06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84" y="0"/>
            <a:ext cx="8042275" cy="6178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ru-RU" b="1" dirty="0">
                <a:solidFill>
                  <a:schemeClr val="tx2"/>
                </a:solidFill>
                <a:latin typeface="+mn-lt"/>
                <a:ea typeface="MS PGothic" charset="0"/>
                <a:cs typeface="MS PGothic" charset="0"/>
              </a:rPr>
              <a:t>Эозинофильный эзофагит</a:t>
            </a:r>
            <a:endParaRPr kumimoji="0" lang="en-US" b="1" dirty="0">
              <a:solidFill>
                <a:schemeClr val="tx2"/>
              </a:solidFill>
              <a:latin typeface="+mn-lt"/>
              <a:ea typeface="MS PGothic" charset="0"/>
              <a:cs typeface="MS PGothic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335233"/>
              </p:ext>
            </p:extLst>
          </p:nvPr>
        </p:nvGraphicFramePr>
        <p:xfrm>
          <a:off x="395536" y="1052736"/>
          <a:ext cx="81971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07504" y="6410464"/>
            <a:ext cx="9036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00" dirty="0" err="1"/>
              <a:t>Lucendo</a:t>
            </a:r>
            <a:r>
              <a:rPr lang="ru-RU" sz="1000" dirty="0"/>
              <a:t> AJ, </a:t>
            </a:r>
            <a:r>
              <a:rPr lang="ru-RU" sz="1000" dirty="0" err="1"/>
              <a:t>Molina-Infante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, </a:t>
            </a:r>
            <a:r>
              <a:rPr lang="ru-RU" sz="1000" dirty="0" err="1"/>
              <a:t>Arias</a:t>
            </a:r>
            <a:r>
              <a:rPr lang="ru-RU" sz="1000" dirty="0"/>
              <a:t> </a:t>
            </a:r>
            <a:r>
              <a:rPr lang="ru-RU" sz="1000" dirty="0" err="1"/>
              <a:t>Á</a:t>
            </a:r>
            <a:r>
              <a:rPr lang="ru-RU" sz="1000" dirty="0"/>
              <a:t>, </a:t>
            </a:r>
            <a:r>
              <a:rPr lang="ru-RU" sz="1000" dirty="0" err="1"/>
              <a:t>von</a:t>
            </a:r>
            <a:r>
              <a:rPr lang="ru-RU" sz="1000" dirty="0"/>
              <a:t> </a:t>
            </a:r>
            <a:r>
              <a:rPr lang="ru-RU" sz="1000" dirty="0" err="1"/>
              <a:t>Arnim</a:t>
            </a:r>
            <a:r>
              <a:rPr lang="ru-RU" sz="1000" dirty="0"/>
              <a:t> </a:t>
            </a:r>
            <a:r>
              <a:rPr lang="ru-RU" sz="1000" dirty="0" err="1"/>
              <a:t>U</a:t>
            </a:r>
            <a:r>
              <a:rPr lang="ru-RU" sz="1000" dirty="0"/>
              <a:t>, </a:t>
            </a:r>
            <a:r>
              <a:rPr lang="ru-RU" sz="1000" dirty="0" err="1"/>
              <a:t>Bredenoord</a:t>
            </a:r>
            <a:r>
              <a:rPr lang="ru-RU" sz="1000" dirty="0"/>
              <a:t> AJ, </a:t>
            </a:r>
            <a:r>
              <a:rPr lang="ru-RU" sz="1000" dirty="0" err="1" smtClean="0"/>
              <a:t>Guidelines</a:t>
            </a:r>
            <a:r>
              <a:rPr lang="ru-RU" sz="1000" dirty="0" smtClean="0"/>
              <a:t> </a:t>
            </a:r>
            <a:r>
              <a:rPr lang="ru-RU" sz="1000" dirty="0" err="1"/>
              <a:t>on</a:t>
            </a:r>
            <a:r>
              <a:rPr lang="ru-RU" sz="1000" dirty="0"/>
              <a:t> </a:t>
            </a:r>
            <a:r>
              <a:rPr lang="ru-RU" sz="1000" dirty="0" err="1"/>
              <a:t>eosinophilic</a:t>
            </a:r>
            <a:r>
              <a:rPr lang="ru-RU" sz="1000" dirty="0"/>
              <a:t> </a:t>
            </a:r>
            <a:r>
              <a:rPr lang="ru-RU" sz="1000" dirty="0" err="1"/>
              <a:t>esophagitis</a:t>
            </a:r>
            <a:r>
              <a:rPr lang="ru-RU" sz="1000" dirty="0"/>
              <a:t>: </a:t>
            </a:r>
            <a:r>
              <a:rPr lang="ru-RU" sz="1000" dirty="0" err="1"/>
              <a:t>evidence-based</a:t>
            </a:r>
            <a:r>
              <a:rPr lang="ru-RU" sz="1000" dirty="0"/>
              <a:t> </a:t>
            </a:r>
            <a:r>
              <a:rPr lang="ru-RU" sz="1000" dirty="0" err="1"/>
              <a:t>statements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recommendations</a:t>
            </a:r>
            <a:r>
              <a:rPr lang="ru-RU" sz="1000" dirty="0"/>
              <a:t> </a:t>
            </a:r>
            <a:r>
              <a:rPr lang="ru-RU" sz="1000" dirty="0" err="1"/>
              <a:t>for</a:t>
            </a:r>
            <a:r>
              <a:rPr lang="ru-RU" sz="1000" dirty="0"/>
              <a:t> </a:t>
            </a:r>
            <a:r>
              <a:rPr lang="ru-RU" sz="1000" dirty="0" err="1"/>
              <a:t>diagnosis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management</a:t>
            </a:r>
            <a:r>
              <a:rPr lang="ru-RU" sz="1000" dirty="0"/>
              <a:t> </a:t>
            </a:r>
            <a:r>
              <a:rPr lang="ru-RU" sz="1000" dirty="0" err="1"/>
              <a:t>in</a:t>
            </a:r>
            <a:r>
              <a:rPr lang="ru-RU" sz="1000" dirty="0"/>
              <a:t> </a:t>
            </a:r>
            <a:r>
              <a:rPr lang="ru-RU" sz="1000" dirty="0" err="1"/>
              <a:t>children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adults</a:t>
            </a:r>
            <a:r>
              <a:rPr lang="ru-RU" sz="1000" dirty="0"/>
              <a:t>. </a:t>
            </a:r>
            <a:r>
              <a:rPr lang="ru-RU" sz="1000" dirty="0" err="1"/>
              <a:t>United</a:t>
            </a:r>
            <a:r>
              <a:rPr lang="ru-RU" sz="1000" dirty="0"/>
              <a:t> European </a:t>
            </a:r>
            <a:r>
              <a:rPr lang="ru-RU" sz="1000" dirty="0" err="1"/>
              <a:t>Gastroenterol</a:t>
            </a:r>
            <a:r>
              <a:rPr lang="ru-RU" sz="1000" dirty="0"/>
              <a:t> </a:t>
            </a:r>
            <a:r>
              <a:rPr lang="ru-RU" sz="1000" dirty="0" err="1"/>
              <a:t>J</a:t>
            </a:r>
            <a:r>
              <a:rPr lang="ru-RU" sz="1000" dirty="0"/>
              <a:t>. 2017 Apr;5(3):335-358 </a:t>
            </a:r>
            <a:endParaRPr lang="en-US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748744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Уровень доказательности: не оценивался. Согласие участников: 100%.</a:t>
            </a:r>
            <a:endParaRPr lang="ru-RU" dirty="0">
              <a:effectLst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4249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асин заключение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21881" r="28243" b="14566"/>
          <a:stretch/>
        </p:blipFill>
        <p:spPr>
          <a:xfrm>
            <a:off x="1204185" y="274639"/>
            <a:ext cx="7583003" cy="60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3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1690" y="5512145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1F497D"/>
                </a:solidFill>
              </a:rPr>
              <a:t>3,7 </a:t>
            </a:r>
            <a:r>
              <a:rPr lang="ru-RU" sz="3200" dirty="0">
                <a:solidFill>
                  <a:srgbClr val="1F497D"/>
                </a:solidFill>
              </a:rPr>
              <a:t>заболевших на 100000 населения в год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258" y="793067"/>
            <a:ext cx="8515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b="1" dirty="0" smtClean="0"/>
              <a:t>Мужчины </a:t>
            </a:r>
            <a:r>
              <a:rPr lang="ru-RU" b="1" dirty="0"/>
              <a:t>(75% больных ) белой расы (более 90% больных</a:t>
            </a:r>
            <a:r>
              <a:rPr lang="ru-RU" b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ru-RU" b="1" dirty="0" err="1" smtClean="0"/>
              <a:t>Среднии</a:t>
            </a:r>
            <a:r>
              <a:rPr lang="ru-RU" b="1" dirty="0" smtClean="0"/>
              <a:t>̆ </a:t>
            </a:r>
            <a:r>
              <a:rPr lang="ru-RU" b="1" dirty="0"/>
              <a:t>возраст больных </a:t>
            </a:r>
            <a:r>
              <a:rPr lang="ru-RU" b="1" dirty="0" smtClean="0"/>
              <a:t>36</a:t>
            </a:r>
            <a:r>
              <a:rPr lang="ru-RU" b="1" dirty="0"/>
              <a:t>-42 </a:t>
            </a:r>
            <a:r>
              <a:rPr lang="ru-RU" b="1" dirty="0" smtClean="0"/>
              <a:t>года</a:t>
            </a:r>
            <a:endParaRPr lang="ru-RU" b="1" dirty="0"/>
          </a:p>
        </p:txBody>
      </p:sp>
      <p:pic>
        <p:nvPicPr>
          <p:cNvPr id="4" name="Изображение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7" r="-255" b="29948"/>
          <a:stretch/>
        </p:blipFill>
        <p:spPr bwMode="auto">
          <a:xfrm>
            <a:off x="0" y="1439398"/>
            <a:ext cx="8699733" cy="4513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247838" y="-13065"/>
            <a:ext cx="8229600" cy="7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1F497D"/>
                </a:solidFill>
              </a:rPr>
              <a:t>Заболеваемость</a:t>
            </a:r>
            <a:endParaRPr lang="ru-RU" sz="3200" b="1" dirty="0">
              <a:solidFill>
                <a:srgbClr val="1F497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308" y="651944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Dellon</a:t>
            </a:r>
            <a:r>
              <a:rPr lang="en-US" sz="1400" dirty="0"/>
              <a:t> ES, Hirano I. Epidemiology and Natural History of </a:t>
            </a:r>
            <a:r>
              <a:rPr lang="en-US" sz="1400" dirty="0" err="1" smtClean="0"/>
              <a:t>Eosinophilic</a:t>
            </a:r>
            <a:r>
              <a:rPr lang="en-US" sz="1400" dirty="0" smtClean="0"/>
              <a:t> Esophagitis</a:t>
            </a:r>
            <a:r>
              <a:rPr lang="en-US" sz="1400" dirty="0"/>
              <a:t>. Gastroenterology. 2018 </a:t>
            </a:r>
            <a:endParaRPr lang="ru-RU" sz="14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7884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4906</Words>
  <Application>Microsoft Macintosh PowerPoint</Application>
  <PresentationFormat>Экран (4:3)</PresentationFormat>
  <Paragraphs>476</Paragraphs>
  <Slides>80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2" baseType="lpstr">
      <vt:lpstr>Тема Office</vt:lpstr>
      <vt:lpstr>Документ</vt:lpstr>
      <vt:lpstr> Эозинофильный  эзофагит </vt:lpstr>
      <vt:lpstr>Презентация PowerPoint</vt:lpstr>
      <vt:lpstr>Презентация PowerPoint</vt:lpstr>
      <vt:lpstr>Презентация PowerPoint</vt:lpstr>
      <vt:lpstr>EoE Registry </vt:lpstr>
      <vt:lpstr>Презентация PowerPoint</vt:lpstr>
      <vt:lpstr>Презентация PowerPoint</vt:lpstr>
      <vt:lpstr>Эозинофильный эзофагит</vt:lpstr>
      <vt:lpstr>3,7 заболевших на 100000 населения в год </vt:lpstr>
      <vt:lpstr>Распространенность</vt:lpstr>
      <vt:lpstr>Презентация PowerPoint</vt:lpstr>
      <vt:lpstr>Что нового? </vt:lpstr>
      <vt:lpstr>Презентация PowerPoint</vt:lpstr>
      <vt:lpstr>ЭоЭ и ГЭРБ</vt:lpstr>
      <vt:lpstr>Презентация PowerPoint</vt:lpstr>
      <vt:lpstr>Презентация PowerPoint</vt:lpstr>
      <vt:lpstr>Презентация PowerPoint</vt:lpstr>
      <vt:lpstr>Презентация PowerPoint</vt:lpstr>
      <vt:lpstr>ЭоЭ и ответ на лечение ИПП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Эозинофильный Эзофагит –  генетически обусловленное заболевание</vt:lpstr>
      <vt:lpstr>Презентация PowerPoint</vt:lpstr>
      <vt:lpstr>Презентация PowerPoint</vt:lpstr>
      <vt:lpstr>Эозинофильный Эзофагит –  Th2-ассоциированное заболевание</vt:lpstr>
      <vt:lpstr>Презентация PowerPoint</vt:lpstr>
      <vt:lpstr>Частая ассоциация с атопическими, Th2-заболеваниями</vt:lpstr>
      <vt:lpstr>Презентация PowerPoint</vt:lpstr>
      <vt:lpstr>Эозинофильный Эзофагит –  хроническое персистирующее доброкачественное заболевание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Клиническая картина </vt:lpstr>
      <vt:lpstr>Презентация PowerPoint</vt:lpstr>
      <vt:lpstr>Презентация PowerPoint</vt:lpstr>
      <vt:lpstr>Презентация PowerPoint</vt:lpstr>
      <vt:lpstr>Отек</vt:lpstr>
      <vt:lpstr>Кольца (трахеевидный пищевод)</vt:lpstr>
      <vt:lpstr>Экссудат (белый налет)</vt:lpstr>
      <vt:lpstr>Продольные брозды</vt:lpstr>
      <vt:lpstr>Презентация PowerPoint</vt:lpstr>
      <vt:lpstr>Презентация PowerPoint</vt:lpstr>
      <vt:lpstr>Презентация PowerPoint</vt:lpstr>
      <vt:lpstr>Положение 13: Для получения корректных гистологических результатов необходимо производить биопсию не менее, чем в 6 участках (преимущественно макроскопически измененных) из проксимального и дистального отделов пищевода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Трудности диагностики ЭоЭ</vt:lpstr>
      <vt:lpstr>Лечение</vt:lpstr>
      <vt:lpstr>Диета </vt:lpstr>
      <vt:lpstr>Презентация PowerPoint</vt:lpstr>
      <vt:lpstr>Диета с исключением 6 продуктов</vt:lpstr>
      <vt:lpstr>Презентация PowerPoint</vt:lpstr>
      <vt:lpstr>Эндоскопическая картина на фоне диеты с исключением 6 продуктов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Манометрия пищевода: давление покоя</vt:lpstr>
      <vt:lpstr>Манометрия пищевода: влажный глоток</vt:lpstr>
      <vt:lpstr>Презентация PowerPoint</vt:lpstr>
      <vt:lpstr>Внутрипищеводная рН-импедансометрия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Азат Кайбышев</dc:creator>
  <cp:lastModifiedBy>Азат Кайбышев</cp:lastModifiedBy>
  <cp:revision>59</cp:revision>
  <dcterms:created xsi:type="dcterms:W3CDTF">2018-04-16T18:02:13Z</dcterms:created>
  <dcterms:modified xsi:type="dcterms:W3CDTF">2019-03-05T04:57:25Z</dcterms:modified>
</cp:coreProperties>
</file>